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5" r:id="rId7"/>
    <p:sldId id="268" r:id="rId8"/>
    <p:sldId id="269" r:id="rId9"/>
    <p:sldId id="270" r:id="rId10"/>
    <p:sldId id="274" r:id="rId11"/>
    <p:sldId id="272" r:id="rId12"/>
    <p:sldId id="275" r:id="rId13"/>
    <p:sldId id="276" r:id="rId14"/>
    <p:sldId id="277" r:id="rId15"/>
    <p:sldId id="278" r:id="rId16"/>
    <p:sldId id="279" r:id="rId17"/>
    <p:sldId id="280" r:id="rId18"/>
    <p:sldId id="281" r:id="rId19"/>
    <p:sldId id="284" r:id="rId20"/>
    <p:sldId id="287" r:id="rId21"/>
    <p:sldId id="289" r:id="rId22"/>
    <p:sldId id="291" r:id="rId23"/>
    <p:sldId id="29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varScale="1">
        <p:scale>
          <a:sx n="85" d="100"/>
          <a:sy n="85" d="100"/>
        </p:scale>
        <p:origin x="45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33DD0A-D239-4BF3-9020-D6FB1BD08D06}" type="datetimeFigureOut">
              <a:rPr lang="en-IN" smtClean="0"/>
              <a:t>07-05-2023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AC889B-B16A-41EC-8EB6-B2C7183F71DB}"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544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33DD0A-D239-4BF3-9020-D6FB1BD08D06}" type="datetimeFigureOut">
              <a:rPr lang="en-IN" smtClean="0"/>
              <a:t>07-05-2023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AC889B-B16A-41EC-8EB6-B2C7183F71DB}" type="slidenum">
              <a:rPr lang="en-IN" smtClean="0"/>
              <a:t>‹#›</a:t>
            </a:fld>
            <a:endParaRPr lang="en-IN"/>
          </a:p>
        </p:txBody>
      </p:sp>
    </p:spTree>
    <p:extLst>
      <p:ext uri="{BB962C8B-B14F-4D97-AF65-F5344CB8AC3E}">
        <p14:creationId xmlns:p14="http://schemas.microsoft.com/office/powerpoint/2010/main" val="1270635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33DD0A-D239-4BF3-9020-D6FB1BD08D06}" type="datetimeFigureOut">
              <a:rPr lang="en-IN" smtClean="0"/>
              <a:t>07-05-2023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AC889B-B16A-41EC-8EB6-B2C7183F71DB}"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839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33DD0A-D239-4BF3-9020-D6FB1BD08D06}" type="datetimeFigureOut">
              <a:rPr lang="en-IN" smtClean="0"/>
              <a:t>07-05-2023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6AC889B-B16A-41EC-8EB6-B2C7183F71DB}" type="slidenum">
              <a:rPr lang="en-IN" smtClean="0"/>
              <a:t>‹#›</a:t>
            </a:fld>
            <a:endParaRPr lang="en-IN"/>
          </a:p>
        </p:txBody>
      </p:sp>
    </p:spTree>
    <p:extLst>
      <p:ext uri="{BB962C8B-B14F-4D97-AF65-F5344CB8AC3E}">
        <p14:creationId xmlns:p14="http://schemas.microsoft.com/office/powerpoint/2010/main" val="323369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33DD0A-D239-4BF3-9020-D6FB1BD08D06}" type="datetimeFigureOut">
              <a:rPr lang="en-IN" smtClean="0"/>
              <a:t>07-05-2023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6AC889B-B16A-41EC-8EB6-B2C7183F71DB}" type="slidenum">
              <a:rPr lang="en-IN" smtClean="0"/>
              <a:t>‹#›</a:t>
            </a:fld>
            <a:endParaRPr lang="en-IN"/>
          </a:p>
        </p:txBody>
      </p:sp>
    </p:spTree>
    <p:extLst>
      <p:ext uri="{BB962C8B-B14F-4D97-AF65-F5344CB8AC3E}">
        <p14:creationId xmlns:p14="http://schemas.microsoft.com/office/powerpoint/2010/main" val="801385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33DD0A-D239-4BF3-9020-D6FB1BD08D06}" type="datetimeFigureOut">
              <a:rPr lang="en-IN" smtClean="0"/>
              <a:t>07-05-2023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6AC889B-B16A-41EC-8EB6-B2C7183F71DB}" type="slidenum">
              <a:rPr lang="en-IN" smtClean="0"/>
              <a:t>‹#›</a:t>
            </a:fld>
            <a:endParaRPr lang="en-IN"/>
          </a:p>
        </p:txBody>
      </p:sp>
    </p:spTree>
    <p:extLst>
      <p:ext uri="{BB962C8B-B14F-4D97-AF65-F5344CB8AC3E}">
        <p14:creationId xmlns:p14="http://schemas.microsoft.com/office/powerpoint/2010/main" val="3546972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433DD0A-D239-4BF3-9020-D6FB1BD08D06}" type="datetimeFigureOut">
              <a:rPr lang="en-IN" smtClean="0"/>
              <a:t>07-05-2023</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6AC889B-B16A-41EC-8EB6-B2C7183F71DB}" type="slidenum">
              <a:rPr lang="en-IN" smtClean="0"/>
              <a:t>‹#›</a:t>
            </a:fld>
            <a:endParaRPr lang="en-IN"/>
          </a:p>
        </p:txBody>
      </p:sp>
    </p:spTree>
    <p:extLst>
      <p:ext uri="{BB962C8B-B14F-4D97-AF65-F5344CB8AC3E}">
        <p14:creationId xmlns:p14="http://schemas.microsoft.com/office/powerpoint/2010/main" val="3130453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433DD0A-D239-4BF3-9020-D6FB1BD08D06}" type="datetimeFigureOut">
              <a:rPr lang="en-IN" smtClean="0"/>
              <a:t>07-05-2023</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6AC889B-B16A-41EC-8EB6-B2C7183F71DB}" type="slidenum">
              <a:rPr lang="en-IN" smtClean="0"/>
              <a:t>‹#›</a:t>
            </a:fld>
            <a:endParaRPr lang="en-IN"/>
          </a:p>
        </p:txBody>
      </p:sp>
    </p:spTree>
    <p:extLst>
      <p:ext uri="{BB962C8B-B14F-4D97-AF65-F5344CB8AC3E}">
        <p14:creationId xmlns:p14="http://schemas.microsoft.com/office/powerpoint/2010/main" val="1395637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433DD0A-D239-4BF3-9020-D6FB1BD08D06}" type="datetimeFigureOut">
              <a:rPr lang="en-IN" smtClean="0"/>
              <a:t>07-05-2023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6AC889B-B16A-41EC-8EB6-B2C7183F71DB}" type="slidenum">
              <a:rPr lang="en-IN" smtClean="0"/>
              <a:t>‹#›</a:t>
            </a:fld>
            <a:endParaRPr lang="en-IN"/>
          </a:p>
        </p:txBody>
      </p:sp>
    </p:spTree>
    <p:extLst>
      <p:ext uri="{BB962C8B-B14F-4D97-AF65-F5344CB8AC3E}">
        <p14:creationId xmlns:p14="http://schemas.microsoft.com/office/powerpoint/2010/main" val="2532557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33DD0A-D239-4BF3-9020-D6FB1BD08D06}" type="datetimeFigureOut">
              <a:rPr lang="en-IN" smtClean="0"/>
              <a:t>07-05-2023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AC889B-B16A-41EC-8EB6-B2C7183F71DB}" type="slidenum">
              <a:rPr lang="en-IN" smtClean="0"/>
              <a:t>‹#›</a:t>
            </a:fld>
            <a:endParaRPr lang="en-IN"/>
          </a:p>
        </p:txBody>
      </p:sp>
    </p:spTree>
    <p:extLst>
      <p:ext uri="{BB962C8B-B14F-4D97-AF65-F5344CB8AC3E}">
        <p14:creationId xmlns:p14="http://schemas.microsoft.com/office/powerpoint/2010/main" val="137851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33DD0A-D239-4BF3-9020-D6FB1BD08D06}" type="datetimeFigureOut">
              <a:rPr lang="en-IN" smtClean="0"/>
              <a:t>07-05-2023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AC889B-B16A-41EC-8EB6-B2C7183F71DB}" type="slidenum">
              <a:rPr lang="en-IN" smtClean="0"/>
              <a:t>‹#›</a:t>
            </a:fld>
            <a:endParaRPr lang="en-IN"/>
          </a:p>
        </p:txBody>
      </p:sp>
    </p:spTree>
    <p:extLst>
      <p:ext uri="{BB962C8B-B14F-4D97-AF65-F5344CB8AC3E}">
        <p14:creationId xmlns:p14="http://schemas.microsoft.com/office/powerpoint/2010/main" val="3589015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433DD0A-D239-4BF3-9020-D6FB1BD08D06}" type="datetimeFigureOut">
              <a:rPr lang="en-IN" smtClean="0"/>
              <a:t>07-05-2023</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6AC889B-B16A-41EC-8EB6-B2C7183F71DB}"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152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thebetterindia.com/234389/swadeshi-movement-freedom-struggle-margo-soap-history-make-in-great-india-manufacturing-ana79/"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D674B-41F6-49F2-93BF-CC0E262653E5}"/>
              </a:ext>
            </a:extLst>
          </p:cNvPr>
          <p:cNvSpPr>
            <a:spLocks noGrp="1"/>
          </p:cNvSpPr>
          <p:nvPr>
            <p:ph type="ctrTitle"/>
          </p:nvPr>
        </p:nvSpPr>
        <p:spPr>
          <a:xfrm>
            <a:off x="983671" y="512617"/>
            <a:ext cx="10293929" cy="2507674"/>
          </a:xfrm>
        </p:spPr>
        <p:txBody>
          <a:bodyPr>
            <a:normAutofit/>
          </a:bodyPr>
          <a:lstStyle/>
          <a:p>
            <a:pPr algn="ctr"/>
            <a:r>
              <a:rPr lang="en-IN" sz="3200" b="1" dirty="0">
                <a:solidFill>
                  <a:srgbClr val="003300"/>
                </a:solidFill>
                <a:latin typeface="Times New Roman" panose="02020603050405020304" pitchFamily="18" charset="0"/>
                <a:cs typeface="Times New Roman" panose="02020603050405020304" pitchFamily="18" charset="0"/>
              </a:rPr>
              <a:t>The Urge and Struggle to Establish Science Based </a:t>
            </a:r>
            <a:br>
              <a:rPr lang="en-IN" sz="3200" b="1" dirty="0">
                <a:solidFill>
                  <a:srgbClr val="003300"/>
                </a:solidFill>
                <a:latin typeface="Times New Roman" panose="02020603050405020304" pitchFamily="18" charset="0"/>
                <a:cs typeface="Times New Roman" panose="02020603050405020304" pitchFamily="18" charset="0"/>
              </a:rPr>
            </a:br>
            <a:r>
              <a:rPr lang="en-IN" sz="3200" b="1" dirty="0">
                <a:solidFill>
                  <a:srgbClr val="003300"/>
                </a:solidFill>
                <a:latin typeface="Times New Roman" panose="02020603050405020304" pitchFamily="18" charset="0"/>
                <a:cs typeface="Times New Roman" panose="02020603050405020304" pitchFamily="18" charset="0"/>
              </a:rPr>
              <a:t>Swadeshi Industries</a:t>
            </a:r>
            <a:br>
              <a:rPr lang="en-IN" sz="2000" dirty="0"/>
            </a:br>
            <a:br>
              <a:rPr lang="en-IN" sz="2000" dirty="0"/>
            </a:br>
            <a:endParaRPr lang="en-IN" sz="2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5D0024F1-A27D-4843-B47E-577AA98C7196}"/>
              </a:ext>
            </a:extLst>
          </p:cNvPr>
          <p:cNvSpPr>
            <a:spLocks noGrp="1"/>
          </p:cNvSpPr>
          <p:nvPr>
            <p:ph type="subTitle" idx="1"/>
          </p:nvPr>
        </p:nvSpPr>
        <p:spPr>
          <a:xfrm>
            <a:off x="572926" y="3941619"/>
            <a:ext cx="4419600" cy="2252584"/>
          </a:xfrm>
        </p:spPr>
        <p:txBody>
          <a:bodyPr>
            <a:normAutofit/>
          </a:bodyPr>
          <a:lstStyle/>
          <a:p>
            <a:pPr algn="ctr"/>
            <a:r>
              <a:rPr lang="en-IN" dirty="0"/>
              <a:t> </a:t>
            </a:r>
            <a:r>
              <a:rPr lang="en-IN" sz="18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Created By</a:t>
            </a:r>
          </a:p>
          <a:p>
            <a:pPr algn="ctr"/>
            <a:r>
              <a:rPr lang="en-IN" sz="2000" b="1" cap="none" spc="-50"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Dr.</a:t>
            </a:r>
            <a:r>
              <a:rPr lang="en-IN" sz="20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 </a:t>
            </a:r>
            <a:r>
              <a:rPr lang="en-IN" sz="2000" b="1" cap="none" spc="-50"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Himanki</a:t>
            </a:r>
            <a:r>
              <a:rPr lang="en-IN" sz="20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 </a:t>
            </a:r>
            <a:r>
              <a:rPr lang="en-IN" sz="2000" b="1" cap="none" spc="-50"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Dabral</a:t>
            </a:r>
            <a:endParaRPr lang="en-IN" sz="20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endParaRPr>
          </a:p>
          <a:p>
            <a:pPr algn="ctr"/>
            <a:r>
              <a:rPr lang="en-IN" sz="19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Assistant Professor</a:t>
            </a:r>
          </a:p>
          <a:p>
            <a:pPr algn="ctr"/>
            <a:r>
              <a:rPr lang="en-IN" sz="19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Doon Business School, Dehradun</a:t>
            </a:r>
          </a:p>
          <a:p>
            <a:pPr algn="ctr"/>
            <a:r>
              <a:rPr lang="en-US" sz="1900" b="1" cap="none" spc="-50"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Uttarakhand</a:t>
            </a:r>
            <a:r>
              <a:rPr lang="en-US" sz="19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 India</a:t>
            </a:r>
            <a:endParaRPr lang="en-IN" sz="19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endParaRPr>
          </a:p>
          <a:p>
            <a:pPr algn="ctr"/>
            <a:endParaRPr lang="en-IN" sz="20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endParaRPr>
          </a:p>
          <a:p>
            <a:pPr algn="ctr"/>
            <a:endParaRPr lang="en-IN" sz="2000" b="1" cap="none" dirty="0">
              <a:latin typeface="Times New Roman" panose="02020603050405020304" pitchFamily="18" charset="0"/>
              <a:cs typeface="Times New Roman" panose="02020603050405020304" pitchFamily="18" charset="0"/>
            </a:endParaRPr>
          </a:p>
        </p:txBody>
      </p:sp>
      <p:sp>
        <p:nvSpPr>
          <p:cNvPr id="4" name="Subtitle 2">
            <a:extLst>
              <a:ext uri="{FF2B5EF4-FFF2-40B4-BE49-F238E27FC236}">
                <a16:creationId xmlns:a16="http://schemas.microsoft.com/office/drawing/2014/main" id="{5D0024F1-A27D-4843-B47E-577AA98C7196}"/>
              </a:ext>
            </a:extLst>
          </p:cNvPr>
          <p:cNvSpPr txBox="1">
            <a:spLocks/>
          </p:cNvSpPr>
          <p:nvPr/>
        </p:nvSpPr>
        <p:spPr>
          <a:xfrm>
            <a:off x="7778921" y="4059382"/>
            <a:ext cx="4530436" cy="2017058"/>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en-IN" dirty="0"/>
              <a:t> </a:t>
            </a:r>
            <a:r>
              <a:rPr lang="en-IN" sz="21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Edited By</a:t>
            </a:r>
          </a:p>
          <a:p>
            <a:pPr algn="ctr"/>
            <a:r>
              <a:rPr lang="en-IN" sz="2600" b="1" cap="none" spc="-50"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Dr.</a:t>
            </a:r>
            <a:r>
              <a:rPr lang="en-IN" sz="26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 </a:t>
            </a:r>
            <a:r>
              <a:rPr lang="en-IN" sz="2600" b="1" cap="none" spc="-50"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Anu</a:t>
            </a:r>
            <a:r>
              <a:rPr lang="en-IN" sz="26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 Singh</a:t>
            </a:r>
          </a:p>
          <a:p>
            <a:pPr algn="ctr"/>
            <a:r>
              <a:rPr lang="en-IN" sz="22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UGCWPDF</a:t>
            </a:r>
          </a:p>
          <a:p>
            <a:pPr algn="ctr"/>
            <a:r>
              <a:rPr lang="en-US" sz="22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Jawaharlal Nehru University,</a:t>
            </a:r>
          </a:p>
          <a:p>
            <a:pPr algn="ctr"/>
            <a:r>
              <a:rPr lang="en-US" sz="22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rPr>
              <a:t>New Delhi-110067, India. </a:t>
            </a:r>
            <a:endParaRPr lang="en-IN" sz="22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endParaRPr>
          </a:p>
          <a:p>
            <a:pPr algn="ctr"/>
            <a:endParaRPr lang="en-IN" sz="20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endParaRPr>
          </a:p>
          <a:p>
            <a:pPr algn="ctr"/>
            <a:endParaRPr lang="en-IN" sz="2000" b="1" cap="none" spc="-50" dirty="0">
              <a:solidFill>
                <a:schemeClr val="tx1">
                  <a:lumMod val="85000"/>
                  <a:lumOff val="15000"/>
                </a:schemeClr>
              </a:solidFill>
              <a:latin typeface="Times New Roman" panose="02020603050405020304" pitchFamily="18" charset="0"/>
              <a:ea typeface="+mj-ea"/>
              <a:cs typeface="Times New Roman" panose="02020603050405020304" pitchFamily="18" charset="0"/>
            </a:endParaRPr>
          </a:p>
          <a:p>
            <a:pPr algn="ctr"/>
            <a:endParaRPr lang="en-IN" sz="2000" b="1" cap="none"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83436" y="6414655"/>
            <a:ext cx="10681854"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Courtesy: </a:t>
            </a:r>
            <a:r>
              <a:rPr lang="en-US" b="1" dirty="0" err="1">
                <a:latin typeface="Times New Roman" panose="02020603050405020304" pitchFamily="18" charset="0"/>
                <a:cs typeface="Times New Roman" panose="02020603050405020304" pitchFamily="18" charset="0"/>
              </a:rPr>
              <a:t>Samvet</a:t>
            </a:r>
            <a:r>
              <a:rPr lang="en-US" b="1" dirty="0">
                <a:latin typeface="Times New Roman" panose="02020603050405020304" pitchFamily="18" charset="0"/>
                <a:cs typeface="Times New Roman" panose="02020603050405020304" pitchFamily="18" charset="0"/>
              </a:rPr>
              <a:t> Bharat, </a:t>
            </a:r>
            <a:r>
              <a:rPr lang="en-IN" b="1" dirty="0" err="1">
                <a:latin typeface="Times New Roman" panose="02020603050405020304" pitchFamily="18" charset="0"/>
                <a:cs typeface="Times New Roman" panose="02020603050405020304" pitchFamily="18" charset="0"/>
              </a:rPr>
              <a:t>Nathuwala</a:t>
            </a:r>
            <a:r>
              <a:rPr lang="en-IN" b="1" dirty="0">
                <a:latin typeface="Times New Roman" panose="02020603050405020304" pitchFamily="18" charset="0"/>
                <a:cs typeface="Times New Roman" panose="02020603050405020304" pitchFamily="18" charset="0"/>
              </a:rPr>
              <a:t>, opposite </a:t>
            </a:r>
            <a:r>
              <a:rPr lang="en-IN" b="1" dirty="0" err="1">
                <a:latin typeface="Times New Roman" panose="02020603050405020304" pitchFamily="18" charset="0"/>
                <a:cs typeface="Times New Roman" panose="02020603050405020304" pitchFamily="18" charset="0"/>
              </a:rPr>
              <a:t>Rajrajeshwari</a:t>
            </a:r>
            <a:r>
              <a:rPr lang="en-IN" b="1" dirty="0">
                <a:latin typeface="Times New Roman" panose="02020603050405020304" pitchFamily="18" charset="0"/>
                <a:cs typeface="Times New Roman" panose="02020603050405020304" pitchFamily="18" charset="0"/>
              </a:rPr>
              <a:t> Mandir, </a:t>
            </a:r>
            <a:r>
              <a:rPr lang="en-IN" b="1" dirty="0" err="1">
                <a:latin typeface="Times New Roman" panose="02020603050405020304" pitchFamily="18" charset="0"/>
                <a:cs typeface="Times New Roman" panose="02020603050405020304" pitchFamily="18" charset="0"/>
              </a:rPr>
              <a:t>Balawala</a:t>
            </a:r>
            <a:r>
              <a:rPr lang="en-IN" b="1" dirty="0">
                <a:latin typeface="Times New Roman" panose="02020603050405020304" pitchFamily="18" charset="0"/>
                <a:cs typeface="Times New Roman" panose="02020603050405020304" pitchFamily="18" charset="0"/>
              </a:rPr>
              <a:t> Road, Dehradun- 248008</a:t>
            </a:r>
            <a:r>
              <a:rPr lang="en-US" b="1" dirty="0">
                <a:latin typeface="Times New Roman" panose="02020603050405020304" pitchFamily="18" charset="0"/>
                <a:cs typeface="Times New Roman" panose="02020603050405020304" pitchFamily="18" charset="0"/>
              </a:rPr>
              <a:t> </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20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F6C36-E517-47A5-9536-D49FA94EE308}"/>
              </a:ext>
            </a:extLst>
          </p:cNvPr>
          <p:cNvSpPr>
            <a:spLocks noGrp="1"/>
          </p:cNvSpPr>
          <p:nvPr>
            <p:ph type="title"/>
          </p:nvPr>
        </p:nvSpPr>
        <p:spPr>
          <a:xfrm>
            <a:off x="2042160" y="365125"/>
            <a:ext cx="8219440" cy="721995"/>
          </a:xfrm>
        </p:spPr>
        <p:txBody>
          <a:bodyPr>
            <a:normAutofit/>
          </a:bodyPr>
          <a:lstStyle/>
          <a:p>
            <a:pPr algn="ctr"/>
            <a:r>
              <a:rPr lang="en-IN" sz="2000" b="1" dirty="0">
                <a:solidFill>
                  <a:schemeClr val="tx1"/>
                </a:solidFill>
                <a:latin typeface="Times New Roman" panose="02020603050405020304" pitchFamily="18" charset="0"/>
                <a:cs typeface="Times New Roman" panose="02020603050405020304" pitchFamily="18" charset="0"/>
              </a:rPr>
              <a:t>CONTENT</a:t>
            </a:r>
          </a:p>
        </p:txBody>
      </p:sp>
      <p:sp>
        <p:nvSpPr>
          <p:cNvPr id="3" name="Content Placeholder 2">
            <a:extLst>
              <a:ext uri="{FF2B5EF4-FFF2-40B4-BE49-F238E27FC236}">
                <a16:creationId xmlns:a16="http://schemas.microsoft.com/office/drawing/2014/main" id="{539CC4F9-EB20-41BD-9722-318697C67657}"/>
              </a:ext>
            </a:extLst>
          </p:cNvPr>
          <p:cNvSpPr>
            <a:spLocks noGrp="1"/>
          </p:cNvSpPr>
          <p:nvPr>
            <p:ph idx="1"/>
          </p:nvPr>
        </p:nvSpPr>
        <p:spPr/>
        <p:txBody>
          <a:bodyPr>
            <a:normAutofit/>
          </a:bodyPr>
          <a:lstStyle/>
          <a:p>
            <a:pPr marL="363538" indent="-363538">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Introduction</a:t>
            </a:r>
          </a:p>
          <a:p>
            <a:pPr marL="363538" indent="-363538">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Pre Colonial period</a:t>
            </a:r>
          </a:p>
          <a:p>
            <a:pPr marL="363538" indent="-363538">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Colonial period</a:t>
            </a:r>
          </a:p>
          <a:p>
            <a:pPr marL="363538" indent="-363538">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Swadeshi movement</a:t>
            </a:r>
          </a:p>
          <a:p>
            <a:pPr marL="363538" indent="-363538">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Establishment of Science based Swadeshi Industries</a:t>
            </a:r>
          </a:p>
          <a:p>
            <a:pPr marL="363538" indent="-363538">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Conclusion</a:t>
            </a:r>
          </a:p>
          <a:p>
            <a:pPr marL="363538" indent="-363538">
              <a:buFont typeface="Wingdings" panose="05000000000000000000" pitchFamily="2" charset="2"/>
              <a:buChar char="q"/>
            </a:pPr>
            <a:r>
              <a:rPr lang="en-US" sz="1800" dirty="0">
                <a:solidFill>
                  <a:schemeClr val="tx1"/>
                </a:solidFill>
                <a:latin typeface="Times New Roman" panose="02020603050405020304" pitchFamily="18" charset="0"/>
                <a:cs typeface="Times New Roman" panose="02020603050405020304" pitchFamily="18" charset="0"/>
              </a:rPr>
              <a:t>References</a:t>
            </a:r>
            <a:endParaRPr lang="en-IN" sz="1800" dirty="0">
              <a:solidFill>
                <a:schemeClr val="tx1"/>
              </a:solidFill>
              <a:latin typeface="Times New Roman" panose="02020603050405020304" pitchFamily="18" charset="0"/>
              <a:cs typeface="Times New Roman" panose="02020603050405020304" pitchFamily="18" charset="0"/>
            </a:endParaRPr>
          </a:p>
          <a:p>
            <a:endParaRPr lang="en-IN" dirty="0">
              <a:solidFill>
                <a:schemeClr val="tx1"/>
              </a:solidFill>
            </a:endParaRPr>
          </a:p>
          <a:p>
            <a:endParaRPr lang="en-I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2148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1BFE1-9D0E-4C6C-8497-E91C90B966BD}"/>
              </a:ext>
            </a:extLst>
          </p:cNvPr>
          <p:cNvSpPr>
            <a:spLocks noGrp="1"/>
          </p:cNvSpPr>
          <p:nvPr>
            <p:ph type="title"/>
          </p:nvPr>
        </p:nvSpPr>
        <p:spPr>
          <a:xfrm>
            <a:off x="2651667" y="560686"/>
            <a:ext cx="5885628" cy="351771"/>
          </a:xfrm>
        </p:spPr>
        <p:txBody>
          <a:bodyPr>
            <a:noAutofit/>
          </a:bodyPr>
          <a:lstStyle/>
          <a:p>
            <a:pPr algn="ctr"/>
            <a:r>
              <a:rPr lang="en-IN" sz="2400" b="1" dirty="0">
                <a:solidFill>
                  <a:srgbClr val="002060"/>
                </a:solidFill>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FFF130D6-96BF-40F0-8F5C-BAFCB3C7B0EA}"/>
              </a:ext>
            </a:extLst>
          </p:cNvPr>
          <p:cNvSpPr>
            <a:spLocks noGrp="1"/>
          </p:cNvSpPr>
          <p:nvPr>
            <p:ph idx="1"/>
          </p:nvPr>
        </p:nvSpPr>
        <p:spPr>
          <a:xfrm>
            <a:off x="409295" y="1872598"/>
            <a:ext cx="8128000" cy="4278300"/>
          </a:xfrm>
        </p:spPr>
        <p:txBody>
          <a:bodyPr>
            <a:noAutofit/>
          </a:bodyPr>
          <a:lstStyle/>
          <a:p>
            <a:pPr marL="263525" indent="-263525"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The scientific capabilities of Indians were challenged during colonial period. </a:t>
            </a:r>
          </a:p>
          <a:p>
            <a:pPr marL="263525" indent="-263525"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Rise of the spirit of </a:t>
            </a:r>
            <a:r>
              <a:rPr lang="en-IN" sz="1700" b="1" dirty="0">
                <a:solidFill>
                  <a:schemeClr val="tx1"/>
                </a:solidFill>
                <a:latin typeface="Times New Roman" panose="02020603050405020304" pitchFamily="18" charset="0"/>
                <a:cs typeface="Times New Roman" panose="02020603050405020304" pitchFamily="18" charset="0"/>
              </a:rPr>
              <a:t>“</a:t>
            </a:r>
            <a:r>
              <a:rPr lang="en-IN" sz="1700" b="1" dirty="0" err="1">
                <a:solidFill>
                  <a:schemeClr val="tx1"/>
                </a:solidFill>
                <a:latin typeface="Times New Roman" panose="02020603050405020304" pitchFamily="18" charset="0"/>
                <a:cs typeface="Times New Roman" panose="02020603050405020304" pitchFamily="18" charset="0"/>
              </a:rPr>
              <a:t>swa</a:t>
            </a:r>
            <a:r>
              <a:rPr lang="en-IN" sz="1700" b="1" dirty="0">
                <a:solidFill>
                  <a:schemeClr val="tx1"/>
                </a:solidFill>
                <a:latin typeface="Times New Roman" panose="02020603050405020304" pitchFamily="18" charset="0"/>
                <a:cs typeface="Times New Roman" panose="02020603050405020304" pitchFamily="18" charset="0"/>
              </a:rPr>
              <a:t>” </a:t>
            </a:r>
            <a:r>
              <a:rPr lang="en-IN" sz="1700" dirty="0">
                <a:solidFill>
                  <a:schemeClr val="tx1"/>
                </a:solidFill>
                <a:latin typeface="Times New Roman" panose="02020603050405020304" pitchFamily="18" charset="0"/>
                <a:cs typeface="Times New Roman" panose="02020603050405020304" pitchFamily="18" charset="0"/>
              </a:rPr>
              <a:t>and to become “</a:t>
            </a:r>
            <a:r>
              <a:rPr lang="en-IN" sz="1700" b="1" dirty="0">
                <a:solidFill>
                  <a:schemeClr val="tx1"/>
                </a:solidFill>
                <a:latin typeface="Times New Roman" panose="02020603050405020304" pitchFamily="18" charset="0"/>
                <a:cs typeface="Times New Roman" panose="02020603050405020304" pitchFamily="18" charset="0"/>
              </a:rPr>
              <a:t>self-reliant</a:t>
            </a:r>
            <a:r>
              <a:rPr lang="en-IN" sz="1700" dirty="0">
                <a:solidFill>
                  <a:schemeClr val="tx1"/>
                </a:solidFill>
                <a:latin typeface="Times New Roman" panose="02020603050405020304" pitchFamily="18" charset="0"/>
                <a:cs typeface="Times New Roman" panose="02020603050405020304" pitchFamily="18" charset="0"/>
              </a:rPr>
              <a:t>” in the field of science. </a:t>
            </a:r>
          </a:p>
          <a:p>
            <a:pPr marL="263525" indent="-263525" algn="just">
              <a:buFont typeface="Wingdings" panose="05000000000000000000" pitchFamily="2" charset="2"/>
              <a:buChar char="q"/>
            </a:pPr>
            <a:r>
              <a:rPr lang="en-IN" sz="1700" b="1" dirty="0">
                <a:solidFill>
                  <a:schemeClr val="tx1"/>
                </a:solidFill>
                <a:latin typeface="Times New Roman" panose="02020603050405020304" pitchFamily="18" charset="0"/>
                <a:cs typeface="Times New Roman" panose="02020603050405020304" pitchFamily="18" charset="0"/>
              </a:rPr>
              <a:t>Swadeshi Movement of Bengal (1903-1908)</a:t>
            </a:r>
            <a:r>
              <a:rPr lang="en-IN" sz="1700" dirty="0">
                <a:solidFill>
                  <a:schemeClr val="tx1"/>
                </a:solidFill>
                <a:latin typeface="Times New Roman" panose="02020603050405020304" pitchFamily="18" charset="0"/>
                <a:cs typeface="Times New Roman" panose="02020603050405020304" pitchFamily="18" charset="0"/>
              </a:rPr>
              <a:t> was a major step of India’s freedom struggle against British colonial rule. </a:t>
            </a:r>
          </a:p>
          <a:p>
            <a:pPr marL="263525" indent="-263525"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The pioneers of scientific industrialization in pre-independence India.</a:t>
            </a:r>
          </a:p>
          <a:p>
            <a:pPr marL="263525" indent="-263525" algn="just">
              <a:buFont typeface="Wingdings" panose="05000000000000000000" pitchFamily="2" charset="2"/>
              <a:buChar char="q"/>
            </a:pPr>
            <a:r>
              <a:rPr lang="en-IN" sz="1700" b="1" dirty="0">
                <a:solidFill>
                  <a:schemeClr val="tx1"/>
                </a:solidFill>
                <a:latin typeface="Times New Roman" panose="02020603050405020304" pitchFamily="18" charset="0"/>
                <a:cs typeface="Times New Roman" panose="02020603050405020304" pitchFamily="18" charset="0"/>
              </a:rPr>
              <a:t>Jagadish Chandra Bose, Prafulla Chandra Ray, </a:t>
            </a:r>
            <a:r>
              <a:rPr lang="en-IN" sz="1700" b="1" dirty="0" err="1">
                <a:solidFill>
                  <a:schemeClr val="tx1"/>
                </a:solidFill>
                <a:latin typeface="Times New Roman" panose="02020603050405020304" pitchFamily="18" charset="0"/>
                <a:cs typeface="Times New Roman" panose="02020603050405020304" pitchFamily="18" charset="0"/>
              </a:rPr>
              <a:t>Chandrashekhara</a:t>
            </a:r>
            <a:r>
              <a:rPr lang="en-IN" sz="1700" b="1" dirty="0">
                <a:solidFill>
                  <a:schemeClr val="tx1"/>
                </a:solidFill>
                <a:latin typeface="Times New Roman" panose="02020603050405020304" pitchFamily="18" charset="0"/>
                <a:cs typeface="Times New Roman" panose="02020603050405020304" pitchFamily="18" charset="0"/>
              </a:rPr>
              <a:t> Venkat Raman </a:t>
            </a:r>
            <a:r>
              <a:rPr lang="en-IN" sz="1700" dirty="0">
                <a:solidFill>
                  <a:schemeClr val="tx1"/>
                </a:solidFill>
                <a:latin typeface="Times New Roman" panose="02020603050405020304" pitchFamily="18" charset="0"/>
                <a:cs typeface="Times New Roman" panose="02020603050405020304" pitchFamily="18" charset="0"/>
              </a:rPr>
              <a:t>and others.</a:t>
            </a:r>
          </a:p>
          <a:p>
            <a:pPr marL="263525" indent="-263525"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Mahatma Gandhi in 1916 states swadeshi as the “</a:t>
            </a:r>
            <a:r>
              <a:rPr lang="en-IN" sz="1700" b="1" dirty="0">
                <a:solidFill>
                  <a:schemeClr val="tx1"/>
                </a:solidFill>
                <a:latin typeface="Times New Roman" panose="02020603050405020304" pitchFamily="18" charset="0"/>
                <a:cs typeface="Times New Roman" panose="02020603050405020304" pitchFamily="18" charset="0"/>
              </a:rPr>
              <a:t>spirit in us which restricts us to the use and services of our immediate, to the exclusion of the more remote” </a:t>
            </a:r>
          </a:p>
          <a:p>
            <a:pPr marL="263525" indent="-263525"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On Sept 25, 2014, Indian government relaunched swadeshi as </a:t>
            </a:r>
            <a:r>
              <a:rPr lang="en-IN" sz="1700" b="1" dirty="0">
                <a:solidFill>
                  <a:schemeClr val="tx1"/>
                </a:solidFill>
                <a:latin typeface="Times New Roman" panose="02020603050405020304" pitchFamily="18" charset="0"/>
                <a:cs typeface="Times New Roman" panose="02020603050405020304" pitchFamily="18" charset="0"/>
              </a:rPr>
              <a:t>“Make in India”.</a:t>
            </a:r>
          </a:p>
          <a:p>
            <a:pPr marL="263525" indent="-263525"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During Covid-19 pandemic swadeshi redefined as “</a:t>
            </a:r>
            <a:r>
              <a:rPr lang="en-IN" sz="1700" b="1" dirty="0">
                <a:solidFill>
                  <a:schemeClr val="tx1"/>
                </a:solidFill>
                <a:latin typeface="Times New Roman" panose="02020603050405020304" pitchFamily="18" charset="0"/>
                <a:cs typeface="Times New Roman" panose="02020603050405020304" pitchFamily="18" charset="0"/>
              </a:rPr>
              <a:t>Vocal for Local</a:t>
            </a:r>
            <a:r>
              <a:rPr lang="en-IN" sz="1700" dirty="0">
                <a:solidFill>
                  <a:schemeClr val="tx1"/>
                </a:solidFill>
                <a:latin typeface="Times New Roman" panose="02020603050405020304" pitchFamily="18" charset="0"/>
                <a:cs typeface="Times New Roman" panose="02020603050405020304" pitchFamily="18" charset="0"/>
              </a:rPr>
              <a:t>” in 2020.</a:t>
            </a:r>
          </a:p>
          <a:p>
            <a:pPr marL="263525" indent="-263525" algn="just">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Struggle for “Self-Reliance” is still going on.</a:t>
            </a:r>
            <a:endParaRPr lang="en-IN" sz="1700"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2EDBFDF-396B-431C-A3D8-C3178A41C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9770" y="1872598"/>
            <a:ext cx="1843313" cy="2297997"/>
          </a:xfrm>
          <a:prstGeom prst="rect">
            <a:avLst/>
          </a:prstGeom>
        </p:spPr>
      </p:pic>
      <p:pic>
        <p:nvPicPr>
          <p:cNvPr id="7" name="Picture 6">
            <a:extLst>
              <a:ext uri="{FF2B5EF4-FFF2-40B4-BE49-F238E27FC236}">
                <a16:creationId xmlns:a16="http://schemas.microsoft.com/office/drawing/2014/main" id="{455892BD-74C7-4D1F-BC0A-ADF558ECC7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3975" y="3563483"/>
            <a:ext cx="1167431" cy="1710356"/>
          </a:xfrm>
          <a:prstGeom prst="rect">
            <a:avLst/>
          </a:prstGeom>
        </p:spPr>
      </p:pic>
      <p:pic>
        <p:nvPicPr>
          <p:cNvPr id="9" name="Picture 8">
            <a:extLst>
              <a:ext uri="{FF2B5EF4-FFF2-40B4-BE49-F238E27FC236}">
                <a16:creationId xmlns:a16="http://schemas.microsoft.com/office/drawing/2014/main" id="{345939BD-FA84-4ABB-AC71-73A1DE7E30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3975" y="1872598"/>
            <a:ext cx="1167431" cy="1658981"/>
          </a:xfrm>
          <a:prstGeom prst="rect">
            <a:avLst/>
          </a:prstGeom>
        </p:spPr>
      </p:pic>
      <p:pic>
        <p:nvPicPr>
          <p:cNvPr id="11" name="Picture 10">
            <a:extLst>
              <a:ext uri="{FF2B5EF4-FFF2-40B4-BE49-F238E27FC236}">
                <a16:creationId xmlns:a16="http://schemas.microsoft.com/office/drawing/2014/main" id="{726718FB-BC5D-4C7E-ABB3-52946A52E9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9769" y="4253872"/>
            <a:ext cx="1843314" cy="1019967"/>
          </a:xfrm>
          <a:prstGeom prst="rect">
            <a:avLst/>
          </a:prstGeom>
        </p:spPr>
      </p:pic>
      <p:sp>
        <p:nvSpPr>
          <p:cNvPr id="12" name="TextBox 11">
            <a:extLst>
              <a:ext uri="{FF2B5EF4-FFF2-40B4-BE49-F238E27FC236}">
                <a16:creationId xmlns:a16="http://schemas.microsoft.com/office/drawing/2014/main" id="{90021D09-2882-4CCD-9E6A-D0FC373E5D46}"/>
              </a:ext>
            </a:extLst>
          </p:cNvPr>
          <p:cNvSpPr txBox="1"/>
          <p:nvPr/>
        </p:nvSpPr>
        <p:spPr>
          <a:xfrm>
            <a:off x="8537295" y="5357116"/>
            <a:ext cx="3672115" cy="584775"/>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Fig.1. </a:t>
            </a:r>
          </a:p>
          <a:p>
            <a:pPr algn="ctr"/>
            <a:r>
              <a:rPr lang="en-US" sz="1600" b="1" dirty="0">
                <a:latin typeface="Times New Roman" panose="02020603050405020304" pitchFamily="18" charset="0"/>
                <a:cs typeface="Times New Roman" panose="02020603050405020304" pitchFamily="18" charset="0"/>
              </a:rPr>
              <a:t>The Pioneers of Swadeshi Movement</a:t>
            </a:r>
            <a:endParaRPr lang="en-IN"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0370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03BE-517A-4FE3-97BF-F2CD2182E293}"/>
              </a:ext>
            </a:extLst>
          </p:cNvPr>
          <p:cNvSpPr>
            <a:spLocks noGrp="1"/>
          </p:cNvSpPr>
          <p:nvPr>
            <p:ph type="title"/>
          </p:nvPr>
        </p:nvSpPr>
        <p:spPr>
          <a:xfrm>
            <a:off x="3535893" y="179099"/>
            <a:ext cx="4421000" cy="800945"/>
          </a:xfrm>
        </p:spPr>
        <p:txBody>
          <a:bodyPr>
            <a:normAutofit/>
          </a:bodyPr>
          <a:lstStyle/>
          <a:p>
            <a:pPr algn="ctr"/>
            <a:r>
              <a:rPr lang="en-IN" sz="2400" dirty="0">
                <a:solidFill>
                  <a:srgbClr val="002060"/>
                </a:solidFill>
                <a:latin typeface="Times New Roman" panose="02020603050405020304" pitchFamily="18" charset="0"/>
                <a:cs typeface="Times New Roman" panose="02020603050405020304" pitchFamily="18" charset="0"/>
              </a:rPr>
              <a:t> </a:t>
            </a:r>
            <a:r>
              <a:rPr lang="en-IN" sz="2400" b="1" dirty="0">
                <a:solidFill>
                  <a:srgbClr val="002060"/>
                </a:solidFill>
                <a:latin typeface="Times New Roman" panose="02020603050405020304" pitchFamily="18" charset="0"/>
                <a:cs typeface="Times New Roman" panose="02020603050405020304" pitchFamily="18" charset="0"/>
              </a:rPr>
              <a:t>OBJECTIVES</a:t>
            </a:r>
          </a:p>
        </p:txBody>
      </p:sp>
      <p:sp>
        <p:nvSpPr>
          <p:cNvPr id="3" name="Content Placeholder 2">
            <a:extLst>
              <a:ext uri="{FF2B5EF4-FFF2-40B4-BE49-F238E27FC236}">
                <a16:creationId xmlns:a16="http://schemas.microsoft.com/office/drawing/2014/main" id="{DE7C39C1-2079-4BCC-B29E-4F052015FF67}"/>
              </a:ext>
            </a:extLst>
          </p:cNvPr>
          <p:cNvSpPr>
            <a:spLocks noGrp="1"/>
          </p:cNvSpPr>
          <p:nvPr>
            <p:ph idx="1"/>
          </p:nvPr>
        </p:nvSpPr>
        <p:spPr>
          <a:xfrm>
            <a:off x="856343" y="1825625"/>
            <a:ext cx="10305143" cy="2821876"/>
          </a:xfrm>
        </p:spPr>
        <p:txBody>
          <a:bodyPr>
            <a:normAutofit/>
          </a:bodyPr>
          <a:lstStyle/>
          <a:p>
            <a:pPr marL="363538" indent="-363538">
              <a:buFont typeface="Wingdings" panose="05000000000000000000" pitchFamily="2" charset="2"/>
              <a:buChar char="Ø"/>
            </a:pPr>
            <a:r>
              <a:rPr lang="en-IN" sz="1700" dirty="0">
                <a:solidFill>
                  <a:schemeClr val="tx1"/>
                </a:solidFill>
                <a:latin typeface="Times New Roman" panose="02020603050405020304" pitchFamily="18" charset="0"/>
                <a:cs typeface="Times New Roman" panose="02020603050405020304" pitchFamily="18" charset="0"/>
              </a:rPr>
              <a:t>To study the  need of  formation of science based swadeshi industries during colonial times.</a:t>
            </a:r>
          </a:p>
          <a:p>
            <a:pPr marL="363538" indent="-363538">
              <a:buFont typeface="Wingdings" panose="05000000000000000000" pitchFamily="2" charset="2"/>
              <a:buChar char="Ø"/>
            </a:pPr>
            <a:r>
              <a:rPr lang="en-IN" sz="1700" dirty="0">
                <a:solidFill>
                  <a:schemeClr val="tx1"/>
                </a:solidFill>
                <a:latin typeface="Times New Roman" panose="02020603050405020304" pitchFamily="18" charset="0"/>
                <a:cs typeface="Times New Roman" panose="02020603050405020304" pitchFamily="18" charset="0"/>
              </a:rPr>
              <a:t>To analyse the struggle of our scientists and visionaries in establishing swadeshi industries during colonial times.</a:t>
            </a:r>
          </a:p>
          <a:p>
            <a:pPr marL="363538" indent="-363538">
              <a:buFont typeface="Wingdings" panose="05000000000000000000" pitchFamily="2" charset="2"/>
              <a:buChar char="Ø"/>
            </a:pPr>
            <a:r>
              <a:rPr lang="en-IN" sz="1700" dirty="0">
                <a:solidFill>
                  <a:schemeClr val="tx1"/>
                </a:solidFill>
                <a:latin typeface="Times New Roman" panose="02020603050405020304" pitchFamily="18" charset="0"/>
                <a:cs typeface="Times New Roman" panose="02020603050405020304" pitchFamily="18" charset="0"/>
              </a:rPr>
              <a:t>Contribution of these industries during freedom struggle and post-Independence in strengthening the Indian economy.</a:t>
            </a:r>
          </a:p>
          <a:p>
            <a:pPr>
              <a:buFont typeface="Wingdings" panose="05000000000000000000" pitchFamily="2" charset="2"/>
              <a:buChar char="Ø"/>
            </a:pPr>
            <a:endParaRPr lang="en-IN"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9932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89291-6EC5-4B79-B5B4-713A0321C002}"/>
              </a:ext>
            </a:extLst>
          </p:cNvPr>
          <p:cNvSpPr>
            <a:spLocks noGrp="1"/>
          </p:cNvSpPr>
          <p:nvPr>
            <p:ph type="title"/>
          </p:nvPr>
        </p:nvSpPr>
        <p:spPr>
          <a:xfrm>
            <a:off x="863600" y="388573"/>
            <a:ext cx="10515600" cy="803588"/>
          </a:xfrm>
        </p:spPr>
        <p:txBody>
          <a:bodyPr>
            <a:normAutofit/>
          </a:bodyPr>
          <a:lstStyle/>
          <a:p>
            <a:pPr algn="ctr"/>
            <a:r>
              <a:rPr lang="en-IN" sz="2400" b="1" dirty="0">
                <a:solidFill>
                  <a:srgbClr val="002060"/>
                </a:solidFill>
                <a:latin typeface="Times New Roman" panose="02020603050405020304" pitchFamily="18" charset="0"/>
                <a:cs typeface="Times New Roman" panose="02020603050405020304" pitchFamily="18" charset="0"/>
              </a:rPr>
              <a:t>PRE- COLONIAL PERIOD</a:t>
            </a:r>
            <a:br>
              <a:rPr lang="en-IN" sz="2400" dirty="0">
                <a:solidFill>
                  <a:srgbClr val="002060"/>
                </a:solidFill>
                <a:latin typeface="Times New Roman" panose="02020603050405020304" pitchFamily="18" charset="0"/>
                <a:cs typeface="Times New Roman" panose="02020603050405020304" pitchFamily="18" charset="0"/>
              </a:rPr>
            </a:br>
            <a:endParaRPr lang="en-IN" sz="2400"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BF02F5-FA81-4B11-932B-73B7C7F599C9}"/>
              </a:ext>
            </a:extLst>
          </p:cNvPr>
          <p:cNvSpPr>
            <a:spLocks noGrp="1"/>
          </p:cNvSpPr>
          <p:nvPr>
            <p:ph idx="1"/>
          </p:nvPr>
        </p:nvSpPr>
        <p:spPr>
          <a:xfrm>
            <a:off x="504371" y="1825379"/>
            <a:ext cx="11234058" cy="1970721"/>
          </a:xfrm>
        </p:spPr>
        <p:txBody>
          <a:bodyPr>
            <a:normAutofit/>
          </a:bodyPr>
          <a:lstStyle/>
          <a:p>
            <a:pPr>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 India in the pre-colonial period had a stable economy characterised by</a:t>
            </a:r>
          </a:p>
          <a:p>
            <a:pPr marL="363538" indent="-363538" algn="just">
              <a:buFont typeface="Wingdings" panose="05000000000000000000" pitchFamily="2" charset="2"/>
              <a:buChar char="Ø"/>
            </a:pPr>
            <a:r>
              <a:rPr lang="en-IN" dirty="0">
                <a:solidFill>
                  <a:srgbClr val="FF0000"/>
                </a:solidFill>
                <a:latin typeface="Times New Roman" panose="02020603050405020304" pitchFamily="18" charset="0"/>
                <a:cs typeface="Times New Roman" panose="02020603050405020304" pitchFamily="18" charset="0"/>
              </a:rPr>
              <a:t>Self sufficient Agriculture</a:t>
            </a:r>
            <a:r>
              <a:rPr lang="en-IN" sz="1700" dirty="0">
                <a:solidFill>
                  <a:schemeClr val="tx1"/>
                </a:solidFill>
                <a:latin typeface="Times New Roman" panose="02020603050405020304" pitchFamily="18" charset="0"/>
                <a:cs typeface="Times New Roman" panose="02020603050405020304" pitchFamily="18" charset="0"/>
              </a:rPr>
              <a:t>: </a:t>
            </a:r>
            <a:r>
              <a:rPr lang="en-IN" sz="1800" dirty="0">
                <a:solidFill>
                  <a:schemeClr val="tx1"/>
                </a:solidFill>
                <a:latin typeface="Times New Roman" panose="02020603050405020304" pitchFamily="18" charset="0"/>
                <a:cs typeface="Times New Roman" panose="02020603050405020304" pitchFamily="18" charset="0"/>
              </a:rPr>
              <a:t>Carried out by </a:t>
            </a:r>
            <a:r>
              <a:rPr lang="en-IN" sz="1800" b="1" dirty="0">
                <a:solidFill>
                  <a:schemeClr val="tx1"/>
                </a:solidFill>
                <a:latin typeface="Times New Roman" panose="02020603050405020304" pitchFamily="18" charset="0"/>
                <a:cs typeface="Times New Roman" panose="02020603050405020304" pitchFamily="18" charset="0"/>
              </a:rPr>
              <a:t>subsistence farmer </a:t>
            </a:r>
            <a:r>
              <a:rPr lang="en-US" sz="1800" dirty="0">
                <a:solidFill>
                  <a:schemeClr val="tx1"/>
                </a:solidFill>
                <a:latin typeface="Times New Roman" panose="02020603050405020304" pitchFamily="18" charset="0"/>
                <a:cs typeface="Times New Roman" panose="02020603050405020304" pitchFamily="18" charset="0"/>
              </a:rPr>
              <a:t>organized in small village communities. Village was more or less a self-sufficient economic unit. One of the French traveler of seventeenth century wrote that India was </a:t>
            </a:r>
            <a:r>
              <a:rPr lang="en-IN" sz="1700" b="1" dirty="0">
                <a:solidFill>
                  <a:schemeClr val="tx1"/>
                </a:solidFill>
                <a:latin typeface="Times New Roman" panose="02020603050405020304" pitchFamily="18" charset="0"/>
                <a:cs typeface="Times New Roman" panose="02020603050405020304" pitchFamily="18" charset="0"/>
              </a:rPr>
              <a:t>richer than Egypt</a:t>
            </a:r>
            <a:endParaRPr lang="en-IN" sz="1700" dirty="0">
              <a:solidFill>
                <a:schemeClr val="tx1"/>
              </a:solidFill>
              <a:latin typeface="Times New Roman" panose="02020603050405020304" pitchFamily="18" charset="0"/>
              <a:cs typeface="Times New Roman" panose="02020603050405020304" pitchFamily="18" charset="0"/>
            </a:endParaRPr>
          </a:p>
          <a:p>
            <a:pPr marL="363538" indent="-363538" algn="just">
              <a:buFont typeface="Wingdings" panose="05000000000000000000" pitchFamily="2" charset="2"/>
              <a:buChar char="Ø"/>
            </a:pPr>
            <a:r>
              <a:rPr lang="en-US" dirty="0">
                <a:solidFill>
                  <a:srgbClr val="FF0000"/>
                </a:solidFill>
                <a:latin typeface="Times New Roman" panose="02020603050405020304" pitchFamily="18" charset="0"/>
                <a:cs typeface="Times New Roman" panose="02020603050405020304" pitchFamily="18" charset="0"/>
              </a:rPr>
              <a:t>Flourishing trade:</a:t>
            </a:r>
            <a:r>
              <a:rPr lang="en-US" sz="1700" dirty="0">
                <a:solidFill>
                  <a:schemeClr val="tx1"/>
                </a:solidFill>
                <a:latin typeface="Times New Roman" panose="02020603050405020304" pitchFamily="18" charset="0"/>
                <a:cs typeface="Times New Roman" panose="02020603050405020304" pitchFamily="18" charset="0"/>
              </a:rPr>
              <a:t> India enjoyed extensive trade both within the country and with other countries of Asia and Europe and a balance of the imports and exports was maintained. </a:t>
            </a:r>
          </a:p>
        </p:txBody>
      </p:sp>
      <p:graphicFrame>
        <p:nvGraphicFramePr>
          <p:cNvPr id="4" name="Table 3">
            <a:extLst>
              <a:ext uri="{FF2B5EF4-FFF2-40B4-BE49-F238E27FC236}">
                <a16:creationId xmlns:a16="http://schemas.microsoft.com/office/drawing/2014/main" id="{01C3A511-0209-433C-936F-75AB801214A9}"/>
              </a:ext>
            </a:extLst>
          </p:cNvPr>
          <p:cNvGraphicFramePr>
            <a:graphicFrameLocks noGrp="1"/>
          </p:cNvGraphicFramePr>
          <p:nvPr>
            <p:extLst>
              <p:ext uri="{D42A27DB-BD31-4B8C-83A1-F6EECF244321}">
                <p14:modId xmlns:p14="http://schemas.microsoft.com/office/powerpoint/2010/main" val="3539307746"/>
              </p:ext>
            </p:extLst>
          </p:nvPr>
        </p:nvGraphicFramePr>
        <p:xfrm>
          <a:off x="703943" y="4356850"/>
          <a:ext cx="5551714" cy="159401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73782993"/>
                    </a:ext>
                  </a:extLst>
                </a:gridCol>
                <a:gridCol w="1436914">
                  <a:extLst>
                    <a:ext uri="{9D8B030D-6E8A-4147-A177-3AD203B41FA5}">
                      <a16:colId xmlns:a16="http://schemas.microsoft.com/office/drawing/2014/main" val="2937292036"/>
                    </a:ext>
                  </a:extLst>
                </a:gridCol>
              </a:tblGrid>
              <a:tr h="316753">
                <a:tc>
                  <a:txBody>
                    <a:bodyPr/>
                    <a:lstStyle/>
                    <a:p>
                      <a:pPr algn="ctr"/>
                      <a:r>
                        <a:rPr lang="en-IN" sz="1400" dirty="0">
                          <a:latin typeface="Times New Roman" panose="02020603050405020304" pitchFamily="18" charset="0"/>
                          <a:cs typeface="Times New Roman" panose="02020603050405020304" pitchFamily="18" charset="0"/>
                        </a:rPr>
                        <a:t>Commodity</a:t>
                      </a:r>
                    </a:p>
                  </a:txBody>
                  <a:tcPr/>
                </a:tc>
                <a:tc>
                  <a:txBody>
                    <a:bodyPr/>
                    <a:lstStyle/>
                    <a:p>
                      <a:pPr algn="ctr"/>
                      <a:r>
                        <a:rPr lang="en-IN" sz="1400" dirty="0">
                          <a:latin typeface="Times New Roman" panose="02020603050405020304" pitchFamily="18" charset="0"/>
                          <a:cs typeface="Times New Roman" panose="02020603050405020304" pitchFamily="18" charset="0"/>
                        </a:rPr>
                        <a:t> Imported from</a:t>
                      </a:r>
                    </a:p>
                  </a:txBody>
                  <a:tcPr/>
                </a:tc>
                <a:extLst>
                  <a:ext uri="{0D108BD9-81ED-4DB2-BD59-A6C34878D82A}">
                    <a16:rowId xmlns:a16="http://schemas.microsoft.com/office/drawing/2014/main" val="1295580566"/>
                  </a:ext>
                </a:extLst>
              </a:tr>
              <a:tr h="289326">
                <a:tc>
                  <a:txBody>
                    <a:bodyPr/>
                    <a:lstStyle/>
                    <a:p>
                      <a:pPr algn="just"/>
                      <a:r>
                        <a:rPr lang="en-IN" sz="1400" dirty="0">
                          <a:latin typeface="Times New Roman" panose="02020603050405020304" pitchFamily="18" charset="0"/>
                          <a:cs typeface="Times New Roman" panose="02020603050405020304" pitchFamily="18" charset="0"/>
                        </a:rPr>
                        <a:t>Pearl, wool, dates, dried fruits, Rose water</a:t>
                      </a:r>
                    </a:p>
                  </a:txBody>
                  <a:tcPr/>
                </a:tc>
                <a:tc>
                  <a:txBody>
                    <a:bodyPr/>
                    <a:lstStyle/>
                    <a:p>
                      <a:pPr algn="ctr"/>
                      <a:r>
                        <a:rPr lang="en-IN" sz="1400" dirty="0">
                          <a:latin typeface="Times New Roman" panose="02020603050405020304" pitchFamily="18" charset="0"/>
                          <a:cs typeface="Times New Roman" panose="02020603050405020304" pitchFamily="18" charset="0"/>
                        </a:rPr>
                        <a:t> Persian Gulf</a:t>
                      </a:r>
                    </a:p>
                  </a:txBody>
                  <a:tcPr/>
                </a:tc>
                <a:extLst>
                  <a:ext uri="{0D108BD9-81ED-4DB2-BD59-A6C34878D82A}">
                    <a16:rowId xmlns:a16="http://schemas.microsoft.com/office/drawing/2014/main" val="3178020298"/>
                  </a:ext>
                </a:extLst>
              </a:tr>
              <a:tr h="319314">
                <a:tc>
                  <a:txBody>
                    <a:bodyPr/>
                    <a:lstStyle/>
                    <a:p>
                      <a:pPr algn="just"/>
                      <a:r>
                        <a:rPr lang="en-IN" sz="1400" dirty="0">
                          <a:latin typeface="Times New Roman" panose="02020603050405020304" pitchFamily="18" charset="0"/>
                          <a:cs typeface="Times New Roman" panose="02020603050405020304" pitchFamily="18" charset="0"/>
                        </a:rPr>
                        <a:t> Coffee, gold, Drugs and Honey</a:t>
                      </a:r>
                    </a:p>
                  </a:txBody>
                  <a:tcPr/>
                </a:tc>
                <a:tc>
                  <a:txBody>
                    <a:bodyPr/>
                    <a:lstStyle/>
                    <a:p>
                      <a:pPr algn="ctr"/>
                      <a:r>
                        <a:rPr lang="en-IN" sz="1400" dirty="0">
                          <a:latin typeface="Times New Roman" panose="02020603050405020304" pitchFamily="18" charset="0"/>
                          <a:cs typeface="Times New Roman" panose="02020603050405020304" pitchFamily="18" charset="0"/>
                        </a:rPr>
                        <a:t> Arabia</a:t>
                      </a:r>
                    </a:p>
                  </a:txBody>
                  <a:tcPr/>
                </a:tc>
                <a:extLst>
                  <a:ext uri="{0D108BD9-81ED-4DB2-BD59-A6C34878D82A}">
                    <a16:rowId xmlns:a16="http://schemas.microsoft.com/office/drawing/2014/main" val="3312461892"/>
                  </a:ext>
                </a:extLst>
              </a:tr>
              <a:tr h="319315">
                <a:tc>
                  <a:txBody>
                    <a:bodyPr/>
                    <a:lstStyle/>
                    <a:p>
                      <a:pPr algn="just"/>
                      <a:r>
                        <a:rPr lang="en-IN" sz="1400" dirty="0">
                          <a:latin typeface="Times New Roman" panose="02020603050405020304" pitchFamily="18" charset="0"/>
                          <a:cs typeface="Times New Roman" panose="02020603050405020304" pitchFamily="18" charset="0"/>
                        </a:rPr>
                        <a:t>Tea, sugar, silk</a:t>
                      </a:r>
                    </a:p>
                  </a:txBody>
                  <a:tcPr/>
                </a:tc>
                <a:tc>
                  <a:txBody>
                    <a:bodyPr/>
                    <a:lstStyle/>
                    <a:p>
                      <a:pPr algn="ctr"/>
                      <a:r>
                        <a:rPr lang="en-IN" sz="1400" dirty="0">
                          <a:latin typeface="Times New Roman" panose="02020603050405020304" pitchFamily="18" charset="0"/>
                          <a:cs typeface="Times New Roman" panose="02020603050405020304" pitchFamily="18" charset="0"/>
                        </a:rPr>
                        <a:t>China</a:t>
                      </a:r>
                    </a:p>
                  </a:txBody>
                  <a:tcPr/>
                </a:tc>
                <a:extLst>
                  <a:ext uri="{0D108BD9-81ED-4DB2-BD59-A6C34878D82A}">
                    <a16:rowId xmlns:a16="http://schemas.microsoft.com/office/drawing/2014/main" val="1527930436"/>
                  </a:ext>
                </a:extLst>
              </a:tr>
              <a:tr h="333828">
                <a:tc>
                  <a:txBody>
                    <a:bodyPr/>
                    <a:lstStyle/>
                    <a:p>
                      <a:pPr algn="just"/>
                      <a:r>
                        <a:rPr lang="en-IN" sz="1400" dirty="0" err="1">
                          <a:latin typeface="Times New Roman" panose="02020603050405020304" pitchFamily="18" charset="0"/>
                          <a:cs typeface="Times New Roman" panose="02020603050405020304" pitchFamily="18" charset="0"/>
                        </a:rPr>
                        <a:t>Woolen</a:t>
                      </a:r>
                      <a:r>
                        <a:rPr lang="en-IN" sz="1400" dirty="0">
                          <a:latin typeface="Times New Roman" panose="02020603050405020304" pitchFamily="18" charset="0"/>
                          <a:cs typeface="Times New Roman" panose="02020603050405020304" pitchFamily="18" charset="0"/>
                        </a:rPr>
                        <a:t> cloth, metals like copper, iron, lead and paper</a:t>
                      </a:r>
                    </a:p>
                  </a:txBody>
                  <a:tcPr/>
                </a:tc>
                <a:tc>
                  <a:txBody>
                    <a:bodyPr/>
                    <a:lstStyle/>
                    <a:p>
                      <a:pPr algn="ctr"/>
                      <a:r>
                        <a:rPr lang="en-IN" sz="1400" dirty="0">
                          <a:latin typeface="Times New Roman" panose="02020603050405020304" pitchFamily="18" charset="0"/>
                          <a:cs typeface="Times New Roman" panose="02020603050405020304" pitchFamily="18" charset="0"/>
                        </a:rPr>
                        <a:t>Europe</a:t>
                      </a:r>
                    </a:p>
                  </a:txBody>
                  <a:tcPr/>
                </a:tc>
                <a:extLst>
                  <a:ext uri="{0D108BD9-81ED-4DB2-BD59-A6C34878D82A}">
                    <a16:rowId xmlns:a16="http://schemas.microsoft.com/office/drawing/2014/main" val="2310890277"/>
                  </a:ext>
                </a:extLst>
              </a:tr>
            </a:tbl>
          </a:graphicData>
        </a:graphic>
      </p:graphicFrame>
      <p:sp>
        <p:nvSpPr>
          <p:cNvPr id="5" name="Rectangle 4"/>
          <p:cNvSpPr/>
          <p:nvPr/>
        </p:nvSpPr>
        <p:spPr>
          <a:xfrm>
            <a:off x="1539509" y="4056458"/>
            <a:ext cx="3637919" cy="338554"/>
          </a:xfrm>
          <a:prstGeom prst="rect">
            <a:avLst/>
          </a:prstGeom>
        </p:spPr>
        <p:txBody>
          <a:bodyPr wrap="none">
            <a:spAutoFit/>
          </a:bodyPr>
          <a:lstStyle/>
          <a:p>
            <a:r>
              <a:rPr lang="en-IN" sz="1600" b="1" dirty="0">
                <a:latin typeface="Times New Roman" panose="02020603050405020304" pitchFamily="18" charset="0"/>
                <a:cs typeface="Times New Roman" panose="02020603050405020304" pitchFamily="18" charset="0"/>
              </a:rPr>
              <a:t>Table:1.  List of imported Commodities</a:t>
            </a:r>
            <a:endParaRPr lang="en-IN" sz="1600" dirty="0"/>
          </a:p>
        </p:txBody>
      </p:sp>
      <p:graphicFrame>
        <p:nvGraphicFramePr>
          <p:cNvPr id="6" name="Content Placeholder 3">
            <a:extLst>
              <a:ext uri="{FF2B5EF4-FFF2-40B4-BE49-F238E27FC236}">
                <a16:creationId xmlns:a16="http://schemas.microsoft.com/office/drawing/2014/main" id="{184BA755-0B88-47CB-A767-1B7D66A8F0AF}"/>
              </a:ext>
            </a:extLst>
          </p:cNvPr>
          <p:cNvGraphicFramePr>
            <a:graphicFrameLocks/>
          </p:cNvGraphicFramePr>
          <p:nvPr>
            <p:extLst>
              <p:ext uri="{D42A27DB-BD31-4B8C-83A1-F6EECF244321}">
                <p14:modId xmlns:p14="http://schemas.microsoft.com/office/powerpoint/2010/main" val="4294687842"/>
              </p:ext>
            </p:extLst>
          </p:nvPr>
        </p:nvGraphicFramePr>
        <p:xfrm>
          <a:off x="7017198" y="4285072"/>
          <a:ext cx="4362002" cy="1828800"/>
        </p:xfrm>
        <a:graphic>
          <a:graphicData uri="http://schemas.openxmlformats.org/drawingml/2006/table">
            <a:tbl>
              <a:tblPr firstRow="1" bandRow="1">
                <a:tableStyleId>{5C22544A-7EE6-4342-B048-85BDC9FD1C3A}</a:tableStyleId>
              </a:tblPr>
              <a:tblGrid>
                <a:gridCol w="2418291">
                  <a:extLst>
                    <a:ext uri="{9D8B030D-6E8A-4147-A177-3AD203B41FA5}">
                      <a16:colId xmlns:a16="http://schemas.microsoft.com/office/drawing/2014/main" val="2528897735"/>
                    </a:ext>
                  </a:extLst>
                </a:gridCol>
                <a:gridCol w="1943711">
                  <a:extLst>
                    <a:ext uri="{9D8B030D-6E8A-4147-A177-3AD203B41FA5}">
                      <a16:colId xmlns:a16="http://schemas.microsoft.com/office/drawing/2014/main" val="1582518712"/>
                    </a:ext>
                  </a:extLst>
                </a:gridCol>
              </a:tblGrid>
              <a:tr h="230943">
                <a:tc gridSpan="2">
                  <a:txBody>
                    <a:bodyPr/>
                    <a:lstStyle/>
                    <a:p>
                      <a:pPr algn="ctr"/>
                      <a:r>
                        <a:rPr lang="en-IN" sz="1400" dirty="0">
                          <a:latin typeface="Times New Roman" panose="02020603050405020304" pitchFamily="18" charset="0"/>
                          <a:cs typeface="Times New Roman" panose="02020603050405020304" pitchFamily="18" charset="0"/>
                        </a:rPr>
                        <a:t> Items</a:t>
                      </a:r>
                    </a:p>
                  </a:txBody>
                  <a:tcPr/>
                </a:tc>
                <a:tc hMerge="1">
                  <a:txBody>
                    <a:bodyPr/>
                    <a:lstStyle/>
                    <a:p>
                      <a:pPr algn="ctr"/>
                      <a:endParaRPr lang="en-IN" sz="17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37198738"/>
                  </a:ext>
                </a:extLst>
              </a:tr>
              <a:tr h="274486">
                <a:tc>
                  <a:txBody>
                    <a:bodyPr/>
                    <a:lstStyle/>
                    <a:p>
                      <a:pPr algn="ctr"/>
                      <a:r>
                        <a:rPr lang="en-IN" sz="1400" dirty="0">
                          <a:latin typeface="Times New Roman" panose="02020603050405020304" pitchFamily="18" charset="0"/>
                          <a:cs typeface="Times New Roman" panose="02020603050405020304" pitchFamily="18" charset="0"/>
                        </a:rPr>
                        <a:t>Wheat</a:t>
                      </a:r>
                    </a:p>
                  </a:txBody>
                  <a:tcPr/>
                </a:tc>
                <a:tc>
                  <a:txBody>
                    <a:bodyPr/>
                    <a:lstStyle/>
                    <a:p>
                      <a:pPr algn="ctr"/>
                      <a:r>
                        <a:rPr lang="en-IN" sz="1400" dirty="0">
                          <a:latin typeface="Times New Roman" panose="02020603050405020304" pitchFamily="18" charset="0"/>
                          <a:cs typeface="Times New Roman" panose="02020603050405020304" pitchFamily="18" charset="0"/>
                        </a:rPr>
                        <a:t> Cotton textile</a:t>
                      </a:r>
                    </a:p>
                  </a:txBody>
                  <a:tcPr/>
                </a:tc>
                <a:extLst>
                  <a:ext uri="{0D108BD9-81ED-4DB2-BD59-A6C34878D82A}">
                    <a16:rowId xmlns:a16="http://schemas.microsoft.com/office/drawing/2014/main" val="2173104299"/>
                  </a:ext>
                </a:extLst>
              </a:tr>
              <a:tr h="201914">
                <a:tc>
                  <a:txBody>
                    <a:bodyPr/>
                    <a:lstStyle/>
                    <a:p>
                      <a:pPr algn="ctr"/>
                      <a:r>
                        <a:rPr lang="en-IN" sz="1400" dirty="0">
                          <a:latin typeface="Times New Roman" panose="02020603050405020304" pitchFamily="18" charset="0"/>
                          <a:cs typeface="Times New Roman" panose="02020603050405020304" pitchFamily="18" charset="0"/>
                        </a:rPr>
                        <a:t>Sugar</a:t>
                      </a:r>
                    </a:p>
                  </a:txBody>
                  <a:tcPr/>
                </a:tc>
                <a:tc>
                  <a:txBody>
                    <a:bodyPr/>
                    <a:lstStyle/>
                    <a:p>
                      <a:pPr algn="ctr"/>
                      <a:r>
                        <a:rPr lang="en-IN" sz="1400" dirty="0">
                          <a:latin typeface="Times New Roman" panose="02020603050405020304" pitchFamily="18" charset="0"/>
                          <a:cs typeface="Times New Roman" panose="02020603050405020304" pitchFamily="18" charset="0"/>
                        </a:rPr>
                        <a:t>Raw Silk</a:t>
                      </a:r>
                    </a:p>
                  </a:txBody>
                  <a:tcPr/>
                </a:tc>
                <a:extLst>
                  <a:ext uri="{0D108BD9-81ED-4DB2-BD59-A6C34878D82A}">
                    <a16:rowId xmlns:a16="http://schemas.microsoft.com/office/drawing/2014/main" val="526980453"/>
                  </a:ext>
                </a:extLst>
              </a:tr>
              <a:tr h="230943">
                <a:tc>
                  <a:txBody>
                    <a:bodyPr/>
                    <a:lstStyle/>
                    <a:p>
                      <a:pPr algn="ctr"/>
                      <a:r>
                        <a:rPr lang="en-IN" sz="1400" dirty="0">
                          <a:latin typeface="Times New Roman" panose="02020603050405020304" pitchFamily="18" charset="0"/>
                          <a:cs typeface="Times New Roman" panose="02020603050405020304" pitchFamily="18" charset="0"/>
                        </a:rPr>
                        <a:t>Pepper</a:t>
                      </a:r>
                    </a:p>
                  </a:txBody>
                  <a:tcPr/>
                </a:tc>
                <a:tc>
                  <a:txBody>
                    <a:bodyPr/>
                    <a:lstStyle/>
                    <a:p>
                      <a:pPr algn="ctr"/>
                      <a:r>
                        <a:rPr lang="en-IN" sz="1400" dirty="0">
                          <a:latin typeface="Times New Roman" panose="02020603050405020304" pitchFamily="18" charset="0"/>
                          <a:cs typeface="Times New Roman" panose="02020603050405020304" pitchFamily="18" charset="0"/>
                        </a:rPr>
                        <a:t>Indigo</a:t>
                      </a:r>
                    </a:p>
                  </a:txBody>
                  <a:tcPr/>
                </a:tc>
                <a:extLst>
                  <a:ext uri="{0D108BD9-81ED-4DB2-BD59-A6C34878D82A}">
                    <a16:rowId xmlns:a16="http://schemas.microsoft.com/office/drawing/2014/main" val="909388463"/>
                  </a:ext>
                </a:extLst>
              </a:tr>
              <a:tr h="143857">
                <a:tc>
                  <a:txBody>
                    <a:bodyPr/>
                    <a:lstStyle/>
                    <a:p>
                      <a:pPr algn="ctr"/>
                      <a:r>
                        <a:rPr lang="en-IN" sz="1400" dirty="0">
                          <a:latin typeface="Times New Roman" panose="02020603050405020304" pitchFamily="18" charset="0"/>
                          <a:cs typeface="Times New Roman" panose="02020603050405020304" pitchFamily="18" charset="0"/>
                        </a:rPr>
                        <a:t>Precious stones</a:t>
                      </a:r>
                    </a:p>
                  </a:txBody>
                  <a:tcPr/>
                </a:tc>
                <a:tc>
                  <a:txBody>
                    <a:bodyPr/>
                    <a:lstStyle/>
                    <a:p>
                      <a:pPr algn="ctr"/>
                      <a:r>
                        <a:rPr lang="en-IN" sz="1400" dirty="0">
                          <a:latin typeface="Times New Roman" panose="02020603050405020304" pitchFamily="18" charset="0"/>
                          <a:cs typeface="Times New Roman" panose="02020603050405020304" pitchFamily="18" charset="0"/>
                        </a:rPr>
                        <a:t>Opium</a:t>
                      </a:r>
                    </a:p>
                  </a:txBody>
                  <a:tcPr/>
                </a:tc>
                <a:extLst>
                  <a:ext uri="{0D108BD9-81ED-4DB2-BD59-A6C34878D82A}">
                    <a16:rowId xmlns:a16="http://schemas.microsoft.com/office/drawing/2014/main" val="1305675257"/>
                  </a:ext>
                </a:extLst>
              </a:tr>
              <a:tr h="186126">
                <a:tc>
                  <a:txBody>
                    <a:bodyPr/>
                    <a:lstStyle/>
                    <a:p>
                      <a:pPr algn="ctr"/>
                      <a:r>
                        <a:rPr lang="en-IN" sz="1400" dirty="0">
                          <a:latin typeface="Times New Roman" panose="02020603050405020304" pitchFamily="18" charset="0"/>
                          <a:cs typeface="Times New Roman" panose="02020603050405020304" pitchFamily="18" charset="0"/>
                        </a:rPr>
                        <a:t>Drugs</a:t>
                      </a:r>
                    </a:p>
                  </a:txBody>
                  <a:tcPr/>
                </a:tc>
                <a:tc>
                  <a:txBody>
                    <a:bodyPr/>
                    <a:lstStyle/>
                    <a:p>
                      <a:pPr algn="ctr"/>
                      <a:r>
                        <a:rPr lang="en-IN" sz="1400" dirty="0">
                          <a:latin typeface="Times New Roman" panose="02020603050405020304" pitchFamily="18" charset="0"/>
                          <a:cs typeface="Times New Roman" panose="02020603050405020304" pitchFamily="18" charset="0"/>
                        </a:rPr>
                        <a:t>Rice</a:t>
                      </a:r>
                    </a:p>
                  </a:txBody>
                  <a:tcPr/>
                </a:tc>
                <a:extLst>
                  <a:ext uri="{0D108BD9-81ED-4DB2-BD59-A6C34878D82A}">
                    <a16:rowId xmlns:a16="http://schemas.microsoft.com/office/drawing/2014/main" val="3982555018"/>
                  </a:ext>
                </a:extLst>
              </a:tr>
            </a:tbl>
          </a:graphicData>
        </a:graphic>
      </p:graphicFrame>
      <p:sp>
        <p:nvSpPr>
          <p:cNvPr id="7" name="TextBox 6">
            <a:extLst>
              <a:ext uri="{FF2B5EF4-FFF2-40B4-BE49-F238E27FC236}">
                <a16:creationId xmlns:a16="http://schemas.microsoft.com/office/drawing/2014/main" id="{B433BFFD-B688-4C06-9D03-EFA5C2C2F528}"/>
              </a:ext>
            </a:extLst>
          </p:cNvPr>
          <p:cNvSpPr txBox="1"/>
          <p:nvPr/>
        </p:nvSpPr>
        <p:spPr>
          <a:xfrm>
            <a:off x="4292386" y="6445126"/>
            <a:ext cx="7557247" cy="369332"/>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India(https://egyankosh.ac.in/bitstream/123456789/22972/1/Unit-5</a:t>
            </a:r>
            <a:endParaRPr lang="en-IN" dirty="0"/>
          </a:p>
        </p:txBody>
      </p:sp>
      <p:sp>
        <p:nvSpPr>
          <p:cNvPr id="8" name="Title 1">
            <a:extLst>
              <a:ext uri="{FF2B5EF4-FFF2-40B4-BE49-F238E27FC236}">
                <a16:creationId xmlns:a16="http://schemas.microsoft.com/office/drawing/2014/main" id="{83112ADB-7E02-4D45-80BA-B865150055B0}"/>
              </a:ext>
            </a:extLst>
          </p:cNvPr>
          <p:cNvSpPr txBox="1">
            <a:spLocks/>
          </p:cNvSpPr>
          <p:nvPr/>
        </p:nvSpPr>
        <p:spPr>
          <a:xfrm>
            <a:off x="7017198" y="3749989"/>
            <a:ext cx="4336357" cy="58800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IN" sz="1600" b="1">
                <a:solidFill>
                  <a:schemeClr val="tx1"/>
                </a:solidFill>
                <a:latin typeface="Times New Roman" panose="02020603050405020304" pitchFamily="18" charset="0"/>
                <a:cs typeface="Times New Roman" panose="02020603050405020304" pitchFamily="18" charset="0"/>
              </a:rPr>
              <a:t>Table.2. List of  commodities exported from India</a:t>
            </a:r>
            <a:endParaRPr lang="en-IN" sz="16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1022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F15B88-7C9A-4EC1-BF53-D7FFEDB63BCB}"/>
              </a:ext>
            </a:extLst>
          </p:cNvPr>
          <p:cNvSpPr>
            <a:spLocks noGrp="1"/>
          </p:cNvSpPr>
          <p:nvPr>
            <p:ph idx="1"/>
          </p:nvPr>
        </p:nvSpPr>
        <p:spPr>
          <a:xfrm>
            <a:off x="466285" y="953656"/>
            <a:ext cx="6490231" cy="1609169"/>
          </a:xfrm>
        </p:spPr>
        <p:txBody>
          <a:bodyPr>
            <a:normAutofit lnSpcReduction="10000"/>
          </a:bodyPr>
          <a:lstStyle/>
          <a:p>
            <a:pPr marL="363538" indent="-363538" algn="just">
              <a:lnSpc>
                <a:spcPct val="150000"/>
              </a:lnSpc>
              <a:buFont typeface="Wingdings" panose="05000000000000000000" pitchFamily="2" charset="2"/>
              <a:buChar char="Ø"/>
            </a:pPr>
            <a:r>
              <a:rPr lang="en-IN" sz="1700" dirty="0">
                <a:solidFill>
                  <a:schemeClr val="tx1"/>
                </a:solidFill>
                <a:latin typeface="Times New Roman" panose="02020603050405020304" pitchFamily="18" charset="0"/>
                <a:cs typeface="Times New Roman" panose="02020603050405020304" pitchFamily="18" charset="0"/>
              </a:rPr>
              <a:t>During pre-colonial period India was worldwide famous for its handicrafts, cotton textile like muslin and the finest quality was </a:t>
            </a:r>
            <a:r>
              <a:rPr lang="en-IN" sz="1700" dirty="0" err="1">
                <a:solidFill>
                  <a:schemeClr val="tx1"/>
                </a:solidFill>
                <a:latin typeface="Times New Roman" panose="02020603050405020304" pitchFamily="18" charset="0"/>
                <a:cs typeface="Times New Roman" panose="02020603050405020304" pitchFamily="18" charset="0"/>
              </a:rPr>
              <a:t>malmal</a:t>
            </a:r>
            <a:r>
              <a:rPr lang="en-IN" sz="1700" dirty="0">
                <a:solidFill>
                  <a:schemeClr val="tx1"/>
                </a:solidFill>
                <a:latin typeface="Times New Roman" panose="02020603050405020304" pitchFamily="18" charset="0"/>
                <a:cs typeface="Times New Roman" panose="02020603050405020304" pitchFamily="18" charset="0"/>
              </a:rPr>
              <a:t> </a:t>
            </a:r>
            <a:r>
              <a:rPr lang="en-IN" sz="1700" dirty="0" err="1">
                <a:solidFill>
                  <a:schemeClr val="tx1"/>
                </a:solidFill>
                <a:latin typeface="Times New Roman" panose="02020603050405020304" pitchFamily="18" charset="0"/>
                <a:cs typeface="Times New Roman" panose="02020603050405020304" pitchFamily="18" charset="0"/>
              </a:rPr>
              <a:t>shahi</a:t>
            </a:r>
            <a:r>
              <a:rPr lang="en-IN" sz="1700" dirty="0">
                <a:solidFill>
                  <a:schemeClr val="tx1"/>
                </a:solidFill>
                <a:latin typeface="Times New Roman" panose="02020603050405020304" pitchFamily="18" charset="0"/>
                <a:cs typeface="Times New Roman" panose="02020603050405020304" pitchFamily="18" charset="0"/>
              </a:rPr>
              <a:t> which had its origin in Bengal, silk textile and other stone work industries. </a:t>
            </a:r>
          </a:p>
          <a:p>
            <a:pPr algn="just">
              <a:lnSpc>
                <a:spcPct val="150000"/>
              </a:lnSpc>
              <a:buFont typeface="Wingdings" panose="05000000000000000000" pitchFamily="2" charset="2"/>
              <a:buChar char="Ø"/>
            </a:pPr>
            <a:endParaRPr lang="en-IN" sz="1700" dirty="0">
              <a:solidFill>
                <a:schemeClr val="tx1"/>
              </a:solidFill>
              <a:latin typeface="Times New Roman" panose="02020603050405020304" pitchFamily="18" charset="0"/>
              <a:cs typeface="Times New Roman" panose="02020603050405020304" pitchFamily="18" charset="0"/>
            </a:endParaRPr>
          </a:p>
          <a:p>
            <a:pPr marL="0" indent="0" algn="just">
              <a:lnSpc>
                <a:spcPct val="150000"/>
              </a:lnSpc>
              <a:buNone/>
            </a:pPr>
            <a:endParaRPr lang="en-IN" sz="1700" dirty="0">
              <a:solidFill>
                <a:schemeClr val="tx1"/>
              </a:solidFill>
              <a:latin typeface="Times New Roman" panose="02020603050405020304" pitchFamily="18" charset="0"/>
              <a:cs typeface="Times New Roman" panose="02020603050405020304" pitchFamily="18" charset="0"/>
            </a:endParaRPr>
          </a:p>
          <a:p>
            <a:pPr marL="0" indent="0" algn="just">
              <a:lnSpc>
                <a:spcPct val="150000"/>
              </a:lnSpc>
              <a:buNone/>
            </a:pPr>
            <a:endParaRPr lang="en-IN" sz="1700" dirty="0">
              <a:solidFill>
                <a:schemeClr val="tx1"/>
              </a:solidFill>
              <a:latin typeface="Times New Roman" panose="02020603050405020304" pitchFamily="18" charset="0"/>
              <a:cs typeface="Times New Roman" panose="02020603050405020304" pitchFamily="18" charset="0"/>
            </a:endParaRPr>
          </a:p>
          <a:p>
            <a:pPr marL="0" indent="0" algn="just">
              <a:lnSpc>
                <a:spcPct val="150000"/>
              </a:lnSpc>
              <a:buNone/>
            </a:pPr>
            <a:endParaRPr lang="en-IN" sz="1700" dirty="0">
              <a:solidFill>
                <a:schemeClr val="tx1"/>
              </a:solidFill>
              <a:latin typeface="Times New Roman" panose="02020603050405020304" pitchFamily="18" charset="0"/>
              <a:cs typeface="Times New Roman" panose="02020603050405020304" pitchFamily="18" charset="0"/>
            </a:endParaRPr>
          </a:p>
          <a:p>
            <a:pPr marL="0" indent="0" algn="just">
              <a:lnSpc>
                <a:spcPct val="150000"/>
              </a:lnSpc>
              <a:buNone/>
            </a:pPr>
            <a:endParaRPr lang="en-IN" sz="17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430E7291-EF30-482E-BACF-49AECD237696}"/>
              </a:ext>
            </a:extLst>
          </p:cNvPr>
          <p:cNvGraphicFramePr>
            <a:graphicFrameLocks noGrp="1"/>
          </p:cNvGraphicFramePr>
          <p:nvPr>
            <p:extLst>
              <p:ext uri="{D42A27DB-BD31-4B8C-83A1-F6EECF244321}">
                <p14:modId xmlns:p14="http://schemas.microsoft.com/office/powerpoint/2010/main" val="4063228250"/>
              </p:ext>
            </p:extLst>
          </p:nvPr>
        </p:nvGraphicFramePr>
        <p:xfrm>
          <a:off x="7126514" y="1241863"/>
          <a:ext cx="4861603" cy="2446709"/>
        </p:xfrm>
        <a:graphic>
          <a:graphicData uri="http://schemas.openxmlformats.org/drawingml/2006/table">
            <a:tbl>
              <a:tblPr firstRow="1" bandRow="1">
                <a:tableStyleId>{5C22544A-7EE6-4342-B048-85BDC9FD1C3A}</a:tableStyleId>
              </a:tblPr>
              <a:tblGrid>
                <a:gridCol w="4861603">
                  <a:extLst>
                    <a:ext uri="{9D8B030D-6E8A-4147-A177-3AD203B41FA5}">
                      <a16:colId xmlns:a16="http://schemas.microsoft.com/office/drawing/2014/main" val="3064348589"/>
                    </a:ext>
                  </a:extLst>
                </a:gridCol>
              </a:tblGrid>
              <a:tr h="263020">
                <a:tc>
                  <a:txBody>
                    <a:bodyPr/>
                    <a:lstStyle/>
                    <a:p>
                      <a:pPr algn="ctr"/>
                      <a:r>
                        <a:rPr lang="en-IN" sz="1400" dirty="0">
                          <a:latin typeface="Times New Roman" panose="02020603050405020304" pitchFamily="18" charset="0"/>
                          <a:cs typeface="Times New Roman" panose="02020603050405020304" pitchFamily="18" charset="0"/>
                        </a:rPr>
                        <a:t> Textile centres </a:t>
                      </a:r>
                    </a:p>
                  </a:txBody>
                  <a:tcPr/>
                </a:tc>
                <a:extLst>
                  <a:ext uri="{0D108BD9-81ED-4DB2-BD59-A6C34878D82A}">
                    <a16:rowId xmlns:a16="http://schemas.microsoft.com/office/drawing/2014/main" val="1828697538"/>
                  </a:ext>
                </a:extLst>
              </a:tr>
              <a:tr h="3131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dirty="0">
                          <a:latin typeface="Times New Roman" panose="02020603050405020304" pitchFamily="18" charset="0"/>
                          <a:cs typeface="Times New Roman" panose="02020603050405020304" pitchFamily="18" charset="0"/>
                        </a:rPr>
                        <a:t>Dacca and Murshidabad in Bengal</a:t>
                      </a:r>
                    </a:p>
                  </a:txBody>
                  <a:tcPr/>
                </a:tc>
                <a:extLst>
                  <a:ext uri="{0D108BD9-81ED-4DB2-BD59-A6C34878D82A}">
                    <a16:rowId xmlns:a16="http://schemas.microsoft.com/office/drawing/2014/main" val="1884772757"/>
                  </a:ext>
                </a:extLst>
              </a:tr>
              <a:tr h="182140">
                <a:tc>
                  <a:txBody>
                    <a:bodyPr/>
                    <a:lstStyle/>
                    <a:p>
                      <a:pPr algn="ctr"/>
                      <a:r>
                        <a:rPr lang="en-IN" sz="1400" dirty="0">
                          <a:latin typeface="Times New Roman" panose="02020603050405020304" pitchFamily="18" charset="0"/>
                          <a:cs typeface="Times New Roman" panose="02020603050405020304" pitchFamily="18" charset="0"/>
                        </a:rPr>
                        <a:t>Patna in Bihar</a:t>
                      </a:r>
                    </a:p>
                  </a:txBody>
                  <a:tcPr/>
                </a:tc>
                <a:extLst>
                  <a:ext uri="{0D108BD9-81ED-4DB2-BD59-A6C34878D82A}">
                    <a16:rowId xmlns:a16="http://schemas.microsoft.com/office/drawing/2014/main" val="478005130"/>
                  </a:ext>
                </a:extLst>
              </a:tr>
              <a:tr h="225683">
                <a:tc>
                  <a:txBody>
                    <a:bodyPr/>
                    <a:lstStyle/>
                    <a:p>
                      <a:pPr algn="ctr"/>
                      <a:r>
                        <a:rPr lang="en-US" sz="1400" dirty="0">
                          <a:latin typeface="Times New Roman" panose="02020603050405020304" pitchFamily="18" charset="0"/>
                          <a:cs typeface="Times New Roman" panose="02020603050405020304" pitchFamily="18" charset="0"/>
                        </a:rPr>
                        <a:t>Surat and Ahmedabad in Gujarat</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42448563"/>
                  </a:ext>
                </a:extLst>
              </a:tr>
              <a:tr h="269226">
                <a:tc>
                  <a:txBody>
                    <a:bodyPr/>
                    <a:lstStyle/>
                    <a:p>
                      <a:pPr algn="ctr"/>
                      <a:r>
                        <a:rPr lang="en-US" sz="1400" dirty="0" err="1">
                          <a:latin typeface="Times New Roman" panose="02020603050405020304" pitchFamily="18" charset="0"/>
                          <a:cs typeface="Times New Roman" panose="02020603050405020304" pitchFamily="18" charset="0"/>
                        </a:rPr>
                        <a:t>Jaunpur</a:t>
                      </a:r>
                      <a:r>
                        <a:rPr lang="en-US" sz="1400" dirty="0">
                          <a:latin typeface="Times New Roman" panose="02020603050405020304" pitchFamily="18" charset="0"/>
                          <a:cs typeface="Times New Roman" panose="02020603050405020304" pitchFamily="18" charset="0"/>
                        </a:rPr>
                        <a:t>, Varanasi, Lucknow and Agra in U.P.</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17379913"/>
                  </a:ext>
                </a:extLst>
              </a:tr>
              <a:tr h="240197">
                <a:tc>
                  <a:txBody>
                    <a:bodyPr/>
                    <a:lstStyle/>
                    <a:p>
                      <a:pPr algn="ctr"/>
                      <a:r>
                        <a:rPr lang="en-US" sz="1400" dirty="0">
                          <a:latin typeface="Times New Roman" panose="02020603050405020304" pitchFamily="18" charset="0"/>
                          <a:cs typeface="Times New Roman" panose="02020603050405020304" pitchFamily="18" charset="0"/>
                        </a:rPr>
                        <a:t>Multan and Lahore in the Punjab</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16591041"/>
                  </a:ext>
                </a:extLst>
              </a:tr>
              <a:tr h="298254">
                <a:tc>
                  <a:txBody>
                    <a:bodyPr/>
                    <a:lstStyle/>
                    <a:p>
                      <a:pPr algn="ctr"/>
                      <a:r>
                        <a:rPr lang="en-US" sz="1400" dirty="0" err="1">
                          <a:latin typeface="Times New Roman" panose="02020603050405020304" pitchFamily="18" charset="0"/>
                          <a:cs typeface="Times New Roman" panose="02020603050405020304" pitchFamily="18" charset="0"/>
                        </a:rPr>
                        <a:t>Masulipatnam</a:t>
                      </a:r>
                      <a:r>
                        <a:rPr lang="en-US" sz="1400" dirty="0">
                          <a:latin typeface="Times New Roman" panose="02020603050405020304" pitchFamily="18" charset="0"/>
                          <a:cs typeface="Times New Roman" panose="02020603050405020304" pitchFamily="18" charset="0"/>
                        </a:rPr>
                        <a:t> and Visakhapatnam in Andhra</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44241390"/>
                  </a:ext>
                </a:extLst>
              </a:tr>
              <a:tr h="240197">
                <a:tc>
                  <a:txBody>
                    <a:bodyPr/>
                    <a:lstStyle/>
                    <a:p>
                      <a:pPr algn="ctr"/>
                      <a:r>
                        <a:rPr lang="en-IN" sz="1400" dirty="0">
                          <a:latin typeface="Times New Roman" panose="02020603050405020304" pitchFamily="18" charset="0"/>
                          <a:cs typeface="Times New Roman" panose="02020603050405020304" pitchFamily="18" charset="0"/>
                        </a:rPr>
                        <a:t>Bangalore in </a:t>
                      </a:r>
                      <a:r>
                        <a:rPr lang="en-IN" sz="1400" dirty="0" err="1">
                          <a:latin typeface="Times New Roman" panose="02020603050405020304" pitchFamily="18" charset="0"/>
                          <a:cs typeface="Times New Roman" panose="02020603050405020304" pitchFamily="18" charset="0"/>
                        </a:rPr>
                        <a:t>mysore</a:t>
                      </a:r>
                      <a:r>
                        <a:rPr lang="en-IN" sz="1400" dirty="0">
                          <a:latin typeface="Times New Roman" panose="02020603050405020304" pitchFamily="18" charset="0"/>
                          <a:cs typeface="Times New Roman" panose="02020603050405020304" pitchFamily="18" charset="0"/>
                        </a:rPr>
                        <a:t> and Coimbatore and Madurai in Madras </a:t>
                      </a:r>
                    </a:p>
                  </a:txBody>
                  <a:tcPr/>
                </a:tc>
                <a:extLst>
                  <a:ext uri="{0D108BD9-81ED-4DB2-BD59-A6C34878D82A}">
                    <a16:rowId xmlns:a16="http://schemas.microsoft.com/office/drawing/2014/main" val="3688928681"/>
                  </a:ext>
                </a:extLst>
              </a:tr>
            </a:tbl>
          </a:graphicData>
        </a:graphic>
      </p:graphicFrame>
      <p:sp>
        <p:nvSpPr>
          <p:cNvPr id="6" name="TextBox 5">
            <a:extLst>
              <a:ext uri="{FF2B5EF4-FFF2-40B4-BE49-F238E27FC236}">
                <a16:creationId xmlns:a16="http://schemas.microsoft.com/office/drawing/2014/main" id="{8376818C-C202-4ED6-A6F2-FCDDDE94E9D6}"/>
              </a:ext>
            </a:extLst>
          </p:cNvPr>
          <p:cNvSpPr txBox="1"/>
          <p:nvPr/>
        </p:nvSpPr>
        <p:spPr>
          <a:xfrm>
            <a:off x="6850786" y="882134"/>
            <a:ext cx="5137331" cy="338554"/>
          </a:xfrm>
          <a:prstGeom prst="rect">
            <a:avLst/>
          </a:prstGeom>
          <a:noFill/>
        </p:spPr>
        <p:txBody>
          <a:bodyPr wrap="square" rtlCol="0">
            <a:spAutoFit/>
          </a:bodyPr>
          <a:lstStyle/>
          <a:p>
            <a:pPr algn="ctr"/>
            <a:r>
              <a:rPr lang="en-IN" sz="1600" b="1" dirty="0">
                <a:latin typeface="Times New Roman" panose="02020603050405020304" pitchFamily="18" charset="0"/>
                <a:cs typeface="Times New Roman" panose="02020603050405020304" pitchFamily="18" charset="0"/>
              </a:rPr>
              <a:t>Table:3. Centres of Textile Industry in India</a:t>
            </a:r>
            <a:endParaRPr lang="en-IN" sz="1600" b="1" dirty="0"/>
          </a:p>
        </p:txBody>
      </p:sp>
      <p:sp>
        <p:nvSpPr>
          <p:cNvPr id="5" name="Rectangle 4"/>
          <p:cNvSpPr/>
          <p:nvPr/>
        </p:nvSpPr>
        <p:spPr>
          <a:xfrm>
            <a:off x="466285" y="311273"/>
            <a:ext cx="3195427" cy="400110"/>
          </a:xfrm>
          <a:prstGeom prst="rect">
            <a:avLst/>
          </a:prstGeom>
        </p:spPr>
        <p:txBody>
          <a:bodyPr wrap="none">
            <a:spAutoFit/>
          </a:bodyPr>
          <a:lstStyle/>
          <a:p>
            <a:pPr marL="363538" indent="-363538">
              <a:buFont typeface="Wingdings" panose="05000000000000000000" pitchFamily="2" charset="2"/>
              <a:buChar char="Ø"/>
            </a:pPr>
            <a:r>
              <a:rPr lang="en-US" sz="2000" dirty="0">
                <a:solidFill>
                  <a:srgbClr val="FF0000"/>
                </a:solidFill>
                <a:latin typeface="Times New Roman" panose="02020603050405020304" pitchFamily="18" charset="0"/>
                <a:cs typeface="Times New Roman" panose="02020603050405020304" pitchFamily="18" charset="0"/>
              </a:rPr>
              <a:t>Rich handicraft industries</a:t>
            </a:r>
            <a:endParaRPr lang="en-IN" sz="2000" dirty="0">
              <a:solidFill>
                <a:srgbClr val="FF0000"/>
              </a:solidFill>
              <a:latin typeface="Times New Roman" panose="02020603050405020304" pitchFamily="18" charset="0"/>
              <a:cs typeface="Times New Roman" panose="02020603050405020304" pitchFamily="18" charset="0"/>
            </a:endParaRPr>
          </a:p>
        </p:txBody>
      </p:sp>
      <p:sp>
        <p:nvSpPr>
          <p:cNvPr id="8" name="Title 8">
            <a:extLst>
              <a:ext uri="{FF2B5EF4-FFF2-40B4-BE49-F238E27FC236}">
                <a16:creationId xmlns:a16="http://schemas.microsoft.com/office/drawing/2014/main" id="{BA952E24-1E1D-4576-ACB5-5E489BD38BF1}"/>
              </a:ext>
            </a:extLst>
          </p:cNvPr>
          <p:cNvSpPr>
            <a:spLocks noGrp="1"/>
          </p:cNvSpPr>
          <p:nvPr>
            <p:ph type="title"/>
          </p:nvPr>
        </p:nvSpPr>
        <p:spPr>
          <a:xfrm>
            <a:off x="811721" y="3277609"/>
            <a:ext cx="5224217" cy="410963"/>
          </a:xfrm>
        </p:spPr>
        <p:txBody>
          <a:bodyPr>
            <a:normAutofit/>
          </a:bodyPr>
          <a:lstStyle/>
          <a:p>
            <a:pPr algn="ctr"/>
            <a:r>
              <a:rPr lang="en-IN" sz="1700" b="1" dirty="0">
                <a:solidFill>
                  <a:srgbClr val="002060"/>
                </a:solidFill>
                <a:latin typeface="Times New Roman" panose="02020603050405020304" pitchFamily="18" charset="0"/>
                <a:cs typeface="Times New Roman" panose="02020603050405020304" pitchFamily="18" charset="0"/>
              </a:rPr>
              <a:t>World Famous Indian Metallurgy  Work</a:t>
            </a:r>
          </a:p>
        </p:txBody>
      </p:sp>
      <p:sp>
        <p:nvSpPr>
          <p:cNvPr id="9" name="Content Placeholder 2">
            <a:extLst>
              <a:ext uri="{FF2B5EF4-FFF2-40B4-BE49-F238E27FC236}">
                <a16:creationId xmlns:a16="http://schemas.microsoft.com/office/drawing/2014/main" id="{93CFDC68-01E5-44D7-89A7-72338E59E6B3}"/>
              </a:ext>
            </a:extLst>
          </p:cNvPr>
          <p:cNvSpPr txBox="1">
            <a:spLocks/>
          </p:cNvSpPr>
          <p:nvPr/>
        </p:nvSpPr>
        <p:spPr>
          <a:xfrm>
            <a:off x="6956516" y="3947178"/>
            <a:ext cx="4925870" cy="277293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3538" indent="-363538" algn="just">
              <a:lnSpc>
                <a:spcPct val="150000"/>
              </a:lnSpc>
              <a:buFont typeface="Wingdings" panose="05000000000000000000" pitchFamily="2" charset="2"/>
              <a:buChar char="Ø"/>
            </a:pPr>
            <a:r>
              <a:rPr lang="en-IN" sz="1700" dirty="0">
                <a:solidFill>
                  <a:schemeClr val="tx1"/>
                </a:solidFill>
                <a:latin typeface="Times New Roman" panose="02020603050405020304" pitchFamily="18" charset="0"/>
                <a:cs typeface="Times New Roman" panose="02020603050405020304" pitchFamily="18" charset="0"/>
              </a:rPr>
              <a:t>India was the first to smelt zinc on the basis of ancient alchemy during 12th Century AD. One of the great examples of finest craftsmanship in ancient India was manufacturing of </a:t>
            </a:r>
            <a:r>
              <a:rPr lang="en-IN" sz="1700" dirty="0" err="1">
                <a:solidFill>
                  <a:schemeClr val="tx1"/>
                </a:solidFill>
                <a:latin typeface="Times New Roman" panose="02020603050405020304" pitchFamily="18" charset="0"/>
                <a:cs typeface="Times New Roman" panose="02020603050405020304" pitchFamily="18" charset="0"/>
              </a:rPr>
              <a:t>Wootz</a:t>
            </a:r>
            <a:r>
              <a:rPr lang="en-IN" sz="1700" dirty="0">
                <a:solidFill>
                  <a:schemeClr val="tx1"/>
                </a:solidFill>
                <a:latin typeface="Times New Roman" panose="02020603050405020304" pitchFamily="18" charset="0"/>
                <a:cs typeface="Times New Roman" panose="02020603050405020304" pitchFamily="18" charset="0"/>
              </a:rPr>
              <a:t> steel by Tamils of </a:t>
            </a:r>
            <a:r>
              <a:rPr lang="en-IN" sz="1700" dirty="0" err="1">
                <a:solidFill>
                  <a:schemeClr val="tx1"/>
                </a:solidFill>
                <a:latin typeface="Times New Roman" panose="02020603050405020304" pitchFamily="18" charset="0"/>
                <a:cs typeface="Times New Roman" panose="02020603050405020304" pitchFamily="18" charset="0"/>
              </a:rPr>
              <a:t>Chera</a:t>
            </a:r>
            <a:r>
              <a:rPr lang="en-IN" sz="1700" dirty="0">
                <a:solidFill>
                  <a:schemeClr val="tx1"/>
                </a:solidFill>
                <a:latin typeface="Times New Roman" panose="02020603050405020304" pitchFamily="18" charset="0"/>
                <a:cs typeface="Times New Roman" panose="02020603050405020304" pitchFamily="18" charset="0"/>
              </a:rPr>
              <a:t> Dynasty which was used to make famous Damascus swords of yore (Pal, 2016).</a:t>
            </a:r>
            <a:endParaRPr lang="en-IN" sz="17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F7BC4253-95A7-4E11-B11E-C73EEE5A2C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265" y="3773008"/>
            <a:ext cx="3908251" cy="2050001"/>
          </a:xfrm>
          <a:prstGeom prst="rect">
            <a:avLst/>
          </a:prstGeom>
        </p:spPr>
      </p:pic>
      <p:pic>
        <p:nvPicPr>
          <p:cNvPr id="11" name="Picture 10">
            <a:extLst>
              <a:ext uri="{FF2B5EF4-FFF2-40B4-BE49-F238E27FC236}">
                <a16:creationId xmlns:a16="http://schemas.microsoft.com/office/drawing/2014/main" id="{B53B8CB5-6558-413E-AE36-41CCD7755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577" y="3775227"/>
            <a:ext cx="3367859" cy="2050001"/>
          </a:xfrm>
          <a:prstGeom prst="rect">
            <a:avLst/>
          </a:prstGeom>
        </p:spPr>
      </p:pic>
      <p:sp>
        <p:nvSpPr>
          <p:cNvPr id="12" name="TextBox 11">
            <a:extLst>
              <a:ext uri="{FF2B5EF4-FFF2-40B4-BE49-F238E27FC236}">
                <a16:creationId xmlns:a16="http://schemas.microsoft.com/office/drawing/2014/main" id="{4F6AFC4D-4892-4031-9130-7EF5086FEC38}"/>
              </a:ext>
            </a:extLst>
          </p:cNvPr>
          <p:cNvSpPr txBox="1"/>
          <p:nvPr/>
        </p:nvSpPr>
        <p:spPr>
          <a:xfrm>
            <a:off x="1103697" y="5873569"/>
            <a:ext cx="2149289" cy="369332"/>
          </a:xfrm>
          <a:prstGeom prst="rect">
            <a:avLst/>
          </a:prstGeom>
          <a:noFill/>
        </p:spPr>
        <p:txBody>
          <a:bodyPr wrap="square" rtlCol="0">
            <a:spAutoFit/>
          </a:bodyPr>
          <a:lstStyle/>
          <a:p>
            <a:r>
              <a:rPr lang="en-IN" b="1" dirty="0">
                <a:latin typeface="Times New Roman" panose="02020603050405020304" pitchFamily="18" charset="0"/>
                <a:cs typeface="Times New Roman" panose="02020603050405020304" pitchFamily="18" charset="0"/>
              </a:rPr>
              <a:t>Fig.2. Wootz steel</a:t>
            </a:r>
            <a:endParaRPr lang="en-IN" dirty="0"/>
          </a:p>
        </p:txBody>
      </p:sp>
      <p:sp>
        <p:nvSpPr>
          <p:cNvPr id="13" name="TextBox 12">
            <a:extLst>
              <a:ext uri="{FF2B5EF4-FFF2-40B4-BE49-F238E27FC236}">
                <a16:creationId xmlns:a16="http://schemas.microsoft.com/office/drawing/2014/main" id="{75E575A8-E6FE-4C3A-B828-8B94A92D095B}"/>
              </a:ext>
            </a:extLst>
          </p:cNvPr>
          <p:cNvSpPr txBox="1"/>
          <p:nvPr/>
        </p:nvSpPr>
        <p:spPr>
          <a:xfrm>
            <a:off x="4512455" y="5873569"/>
            <a:ext cx="2149289" cy="369332"/>
          </a:xfrm>
          <a:prstGeom prst="rect">
            <a:avLst/>
          </a:prstGeom>
          <a:noFill/>
        </p:spPr>
        <p:txBody>
          <a:bodyPr wrap="square" rtlCol="0">
            <a:spAutoFit/>
          </a:bodyPr>
          <a:lstStyle/>
          <a:p>
            <a:r>
              <a:rPr lang="en-IN" b="1" dirty="0">
                <a:latin typeface="Times New Roman" panose="02020603050405020304" pitchFamily="18" charset="0"/>
                <a:cs typeface="Times New Roman" panose="02020603050405020304" pitchFamily="18" charset="0"/>
              </a:rPr>
              <a:t>Fig.3. Smelt zinc</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353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87CF-B0F7-4EF3-A48D-EFA5A5BA1B32}"/>
              </a:ext>
            </a:extLst>
          </p:cNvPr>
          <p:cNvSpPr>
            <a:spLocks noGrp="1"/>
          </p:cNvSpPr>
          <p:nvPr>
            <p:ph type="title"/>
          </p:nvPr>
        </p:nvSpPr>
        <p:spPr>
          <a:xfrm>
            <a:off x="217715" y="196204"/>
            <a:ext cx="5762598" cy="531346"/>
          </a:xfrm>
        </p:spPr>
        <p:txBody>
          <a:bodyPr>
            <a:normAutofit/>
          </a:bodyPr>
          <a:lstStyle/>
          <a:p>
            <a:pPr marL="285750" indent="-285750" algn="ctr">
              <a:buFont typeface="Wingdings" panose="05000000000000000000" pitchFamily="2" charset="2"/>
              <a:buChar char="Ø"/>
            </a:pPr>
            <a:r>
              <a:rPr lang="en-IN" sz="1800" dirty="0">
                <a:solidFill>
                  <a:srgbClr val="FF0000"/>
                </a:solidFill>
                <a:latin typeface="Times New Roman" panose="02020603050405020304" pitchFamily="18" charset="0"/>
                <a:ea typeface="+mn-ea"/>
                <a:cs typeface="Times New Roman" panose="02020603050405020304" pitchFamily="18" charset="0"/>
              </a:rPr>
              <a:t>Traditional Health Care System In Ancient India</a:t>
            </a:r>
          </a:p>
        </p:txBody>
      </p:sp>
      <p:pic>
        <p:nvPicPr>
          <p:cNvPr id="5" name="Content Placeholder 4">
            <a:extLst>
              <a:ext uri="{FF2B5EF4-FFF2-40B4-BE49-F238E27FC236}">
                <a16:creationId xmlns:a16="http://schemas.microsoft.com/office/drawing/2014/main" id="{0404E90B-5BDF-4D8C-961A-9E8707C1E9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46057" y="1117278"/>
            <a:ext cx="5479991" cy="4785809"/>
          </a:xfrm>
        </p:spPr>
      </p:pic>
      <p:pic>
        <p:nvPicPr>
          <p:cNvPr id="7" name="Picture 6">
            <a:extLst>
              <a:ext uri="{FF2B5EF4-FFF2-40B4-BE49-F238E27FC236}">
                <a16:creationId xmlns:a16="http://schemas.microsoft.com/office/drawing/2014/main" id="{AD256FEB-D827-4E8A-97E1-D3915C5BC9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725" y="1117279"/>
            <a:ext cx="4745618" cy="4785809"/>
          </a:xfrm>
          <a:prstGeom prst="rect">
            <a:avLst/>
          </a:prstGeom>
        </p:spPr>
      </p:pic>
      <p:sp>
        <p:nvSpPr>
          <p:cNvPr id="8" name="TextBox 7">
            <a:extLst>
              <a:ext uri="{FF2B5EF4-FFF2-40B4-BE49-F238E27FC236}">
                <a16:creationId xmlns:a16="http://schemas.microsoft.com/office/drawing/2014/main" id="{DE2894ED-88C1-4B67-9AEA-94CF89437990}"/>
              </a:ext>
            </a:extLst>
          </p:cNvPr>
          <p:cNvSpPr txBox="1"/>
          <p:nvPr/>
        </p:nvSpPr>
        <p:spPr>
          <a:xfrm>
            <a:off x="2797275" y="5903089"/>
            <a:ext cx="6366076" cy="400110"/>
          </a:xfrm>
          <a:prstGeom prst="rect">
            <a:avLst/>
          </a:prstGeom>
          <a:noFill/>
        </p:spPr>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Fig. 4. Plastic surgery and Cataract Surgery</a:t>
            </a:r>
          </a:p>
        </p:txBody>
      </p:sp>
    </p:spTree>
    <p:extLst>
      <p:ext uri="{BB962C8B-B14F-4D97-AF65-F5344CB8AC3E}">
        <p14:creationId xmlns:p14="http://schemas.microsoft.com/office/powerpoint/2010/main" val="718119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08741-9C67-42CD-A318-17C84255E712}"/>
              </a:ext>
            </a:extLst>
          </p:cNvPr>
          <p:cNvSpPr>
            <a:spLocks noGrp="1"/>
          </p:cNvSpPr>
          <p:nvPr>
            <p:ph type="title"/>
          </p:nvPr>
        </p:nvSpPr>
        <p:spPr>
          <a:xfrm>
            <a:off x="1097280" y="286603"/>
            <a:ext cx="9983096" cy="986385"/>
          </a:xfrm>
        </p:spPr>
        <p:txBody>
          <a:bodyPr>
            <a:normAutofit/>
          </a:bodyPr>
          <a:lstStyle/>
          <a:p>
            <a:pPr algn="ctr"/>
            <a:r>
              <a:rPr lang="en-IN" sz="2400" b="1" dirty="0">
                <a:solidFill>
                  <a:srgbClr val="002060"/>
                </a:solidFill>
                <a:latin typeface="Times New Roman" panose="02020603050405020304" pitchFamily="18" charset="0"/>
                <a:cs typeface="Times New Roman" panose="02020603050405020304" pitchFamily="18" charset="0"/>
              </a:rPr>
              <a:t>COLONIAL PERIOD</a:t>
            </a:r>
          </a:p>
        </p:txBody>
      </p:sp>
      <p:sp>
        <p:nvSpPr>
          <p:cNvPr id="3" name="Content Placeholder 2">
            <a:extLst>
              <a:ext uri="{FF2B5EF4-FFF2-40B4-BE49-F238E27FC236}">
                <a16:creationId xmlns:a16="http://schemas.microsoft.com/office/drawing/2014/main" id="{4A6F347E-B52E-4FC2-AEC7-AFBAE675422E}"/>
              </a:ext>
            </a:extLst>
          </p:cNvPr>
          <p:cNvSpPr>
            <a:spLocks noGrp="1"/>
          </p:cNvSpPr>
          <p:nvPr>
            <p:ph idx="1"/>
          </p:nvPr>
        </p:nvSpPr>
        <p:spPr/>
        <p:txBody>
          <a:bodyPr>
            <a:normAutofit fontScale="92500" lnSpcReduction="20000"/>
          </a:bodyPr>
          <a:lstStyle/>
          <a:p>
            <a:pPr marL="263525" indent="-263525" algn="just">
              <a:lnSpc>
                <a:spcPct val="150000"/>
              </a:lnSpc>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The </a:t>
            </a:r>
            <a:r>
              <a:rPr lang="en-US" sz="1700" b="1" dirty="0">
                <a:solidFill>
                  <a:schemeClr val="tx1"/>
                </a:solidFill>
                <a:latin typeface="Times New Roman" panose="02020603050405020304" pitchFamily="18" charset="0"/>
                <a:cs typeface="Times New Roman" panose="02020603050405020304" pitchFamily="18" charset="0"/>
              </a:rPr>
              <a:t>British East India Company </a:t>
            </a:r>
            <a:r>
              <a:rPr lang="en-US" sz="1700" dirty="0">
                <a:solidFill>
                  <a:schemeClr val="tx1"/>
                </a:solidFill>
                <a:latin typeface="Times New Roman" panose="02020603050405020304" pitchFamily="18" charset="0"/>
                <a:cs typeface="Times New Roman" panose="02020603050405020304" pitchFamily="18" charset="0"/>
              </a:rPr>
              <a:t>got a legal charter for trade from the British crown in 1600, and shortly thereafter this trading company started conquering India. </a:t>
            </a:r>
          </a:p>
          <a:p>
            <a:pPr marL="263525" indent="-263525" algn="just">
              <a:lnSpc>
                <a:spcPct val="150000"/>
              </a:lnSpc>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The conquests began in 1757 with the defeat of the </a:t>
            </a:r>
            <a:r>
              <a:rPr lang="en-US" sz="1700" b="1" dirty="0">
                <a:solidFill>
                  <a:schemeClr val="tx1"/>
                </a:solidFill>
                <a:latin typeface="Times New Roman" panose="02020603050405020304" pitchFamily="18" charset="0"/>
                <a:cs typeface="Times New Roman" panose="02020603050405020304" pitchFamily="18" charset="0"/>
              </a:rPr>
              <a:t>Nawab of Bengal by Robert Clive</a:t>
            </a:r>
            <a:r>
              <a:rPr lang="en-US" sz="1700" dirty="0">
                <a:solidFill>
                  <a:schemeClr val="tx1"/>
                </a:solidFill>
                <a:latin typeface="Times New Roman" panose="02020603050405020304" pitchFamily="18" charset="0"/>
                <a:cs typeface="Times New Roman" panose="02020603050405020304" pitchFamily="18" charset="0"/>
              </a:rPr>
              <a:t>. </a:t>
            </a:r>
          </a:p>
          <a:p>
            <a:pPr marL="263525" indent="-263525" algn="just">
              <a:lnSpc>
                <a:spcPct val="150000"/>
              </a:lnSpc>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The East India Company ruled India for a century i.e., from the decisive </a:t>
            </a:r>
            <a:r>
              <a:rPr lang="en-US" sz="1700" b="1" dirty="0">
                <a:solidFill>
                  <a:schemeClr val="tx1"/>
                </a:solidFill>
                <a:latin typeface="Times New Roman" panose="02020603050405020304" pitchFamily="18" charset="0"/>
                <a:cs typeface="Times New Roman" panose="02020603050405020304" pitchFamily="18" charset="0"/>
              </a:rPr>
              <a:t>Battle of Plassey in 1757 to 1857 </a:t>
            </a:r>
            <a:r>
              <a:rPr lang="en-US" sz="1700" dirty="0">
                <a:solidFill>
                  <a:schemeClr val="tx1"/>
                </a:solidFill>
                <a:latin typeface="Times New Roman" panose="02020603050405020304" pitchFamily="18" charset="0"/>
                <a:cs typeface="Times New Roman" panose="02020603050405020304" pitchFamily="18" charset="0"/>
              </a:rPr>
              <a:t>when India fought a war of Independence. </a:t>
            </a:r>
          </a:p>
          <a:p>
            <a:pPr marL="263525" indent="-263525" algn="just">
              <a:lnSpc>
                <a:spcPct val="150000"/>
              </a:lnSpc>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The British defeated the Indians in this war and in </a:t>
            </a:r>
            <a:r>
              <a:rPr lang="en-US" sz="1700" b="1" dirty="0">
                <a:solidFill>
                  <a:schemeClr val="tx1"/>
                </a:solidFill>
                <a:latin typeface="Times New Roman" panose="02020603050405020304" pitchFamily="18" charset="0"/>
                <a:cs typeface="Times New Roman" panose="02020603050405020304" pitchFamily="18" charset="0"/>
              </a:rPr>
              <a:t>1858 Queen Victoria </a:t>
            </a:r>
            <a:r>
              <a:rPr lang="en-US" sz="1700" dirty="0">
                <a:solidFill>
                  <a:schemeClr val="tx1"/>
                </a:solidFill>
                <a:latin typeface="Times New Roman" panose="02020603050405020304" pitchFamily="18" charset="0"/>
                <a:cs typeface="Times New Roman" panose="02020603050405020304" pitchFamily="18" charset="0"/>
              </a:rPr>
              <a:t>assumed the responsibility of direct rule over India. The rule of East India Company ended and the British Parliament directly became responsible for the governance of India and this continued till 1947.</a:t>
            </a:r>
          </a:p>
          <a:p>
            <a:pPr marL="263525" indent="-263525" algn="just">
              <a:lnSpc>
                <a:spcPct val="150000"/>
              </a:lnSpc>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Science was one of the major factors that helped the British to rule over India and used as an imperialistic tools for utilizing Indian resources for commercial development of Europeans.</a:t>
            </a:r>
          </a:p>
          <a:p>
            <a:pPr marL="363538" indent="-363538" algn="just">
              <a:lnSpc>
                <a:spcPct val="150000"/>
              </a:lnSpc>
              <a:buFont typeface="Wingdings" panose="05000000000000000000" pitchFamily="2" charset="2"/>
              <a:buChar char="Ø"/>
            </a:pPr>
            <a:endParaRPr lang="en-US" sz="1700" dirty="0">
              <a:solidFill>
                <a:schemeClr val="tx1"/>
              </a:solidFill>
              <a:latin typeface="Times New Roman" panose="02020603050405020304" pitchFamily="18" charset="0"/>
              <a:cs typeface="Times New Roman" panose="02020603050405020304" pitchFamily="18" charset="0"/>
            </a:endParaRPr>
          </a:p>
          <a:p>
            <a:pPr marL="363538" indent="-363538" algn="just">
              <a:lnSpc>
                <a:spcPct val="150000"/>
              </a:lnSpc>
              <a:buFont typeface="Wingdings" panose="05000000000000000000" pitchFamily="2" charset="2"/>
              <a:buChar char="Ø"/>
            </a:pPr>
            <a:endParaRPr lang="en-IN" sz="17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6218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17CD8-1EE8-447D-9D2A-085FE2279BDD}"/>
              </a:ext>
            </a:extLst>
          </p:cNvPr>
          <p:cNvSpPr>
            <a:spLocks noGrp="1"/>
          </p:cNvSpPr>
          <p:nvPr>
            <p:ph type="title"/>
          </p:nvPr>
        </p:nvSpPr>
        <p:spPr>
          <a:xfrm>
            <a:off x="246743" y="636209"/>
            <a:ext cx="2740212" cy="764428"/>
          </a:xfrm>
        </p:spPr>
        <p:txBody>
          <a:bodyPr>
            <a:normAutofit/>
          </a:bodyPr>
          <a:lstStyle/>
          <a:p>
            <a:pPr marL="342900" indent="-342900" algn="ctr">
              <a:buFont typeface="Wingdings" panose="05000000000000000000" pitchFamily="2" charset="2"/>
              <a:buChar char="Ø"/>
            </a:pPr>
            <a:r>
              <a:rPr lang="en-IN" sz="2000" b="1" dirty="0">
                <a:solidFill>
                  <a:srgbClr val="FF0000"/>
                </a:solidFill>
                <a:latin typeface="Times New Roman" panose="02020603050405020304" pitchFamily="18" charset="0"/>
                <a:cs typeface="Times New Roman" panose="02020603050405020304" pitchFamily="18" charset="0"/>
              </a:rPr>
              <a:t>Agriculture Sector</a:t>
            </a:r>
          </a:p>
        </p:txBody>
      </p:sp>
      <p:sp>
        <p:nvSpPr>
          <p:cNvPr id="3" name="Content Placeholder 2">
            <a:extLst>
              <a:ext uri="{FF2B5EF4-FFF2-40B4-BE49-F238E27FC236}">
                <a16:creationId xmlns:a16="http://schemas.microsoft.com/office/drawing/2014/main" id="{0F855A2C-EAD2-4CB8-9459-ECCC92312759}"/>
              </a:ext>
            </a:extLst>
          </p:cNvPr>
          <p:cNvSpPr>
            <a:spLocks noGrp="1"/>
          </p:cNvSpPr>
          <p:nvPr>
            <p:ph idx="1"/>
          </p:nvPr>
        </p:nvSpPr>
        <p:spPr>
          <a:xfrm>
            <a:off x="435429" y="1855470"/>
            <a:ext cx="6357257" cy="4703398"/>
          </a:xfrm>
        </p:spPr>
        <p:txBody>
          <a:bodyPr>
            <a:normAutofit/>
          </a:bodyPr>
          <a:lstStyle/>
          <a:p>
            <a:pPr marL="363538" indent="-363538">
              <a:buFont typeface="Wingdings" panose="05000000000000000000" pitchFamily="2" charset="2"/>
              <a:buChar char="q"/>
            </a:pPr>
            <a:r>
              <a:rPr lang="en-IN" sz="1700" b="1" dirty="0">
                <a:solidFill>
                  <a:schemeClr val="tx1"/>
                </a:solidFill>
                <a:latin typeface="Times New Roman" panose="02020603050405020304" pitchFamily="18" charset="0"/>
                <a:cs typeface="Times New Roman" panose="02020603050405020304" pitchFamily="18" charset="0"/>
              </a:rPr>
              <a:t>Land settlement  system</a:t>
            </a:r>
          </a:p>
          <a:p>
            <a:pPr marL="363538" indent="-363538"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Introduction of </a:t>
            </a:r>
            <a:r>
              <a:rPr lang="en-IN" sz="1700" b="1" dirty="0">
                <a:solidFill>
                  <a:schemeClr val="tx1"/>
                </a:solidFill>
                <a:latin typeface="Times New Roman" panose="02020603050405020304" pitchFamily="18" charset="0"/>
                <a:cs typeface="Times New Roman" panose="02020603050405020304" pitchFamily="18" charset="0"/>
              </a:rPr>
              <a:t>Zamindari system </a:t>
            </a:r>
            <a:r>
              <a:rPr lang="en-IN" sz="1700" dirty="0">
                <a:solidFill>
                  <a:schemeClr val="tx1"/>
                </a:solidFill>
                <a:latin typeface="Times New Roman" panose="02020603050405020304" pitchFamily="18" charset="0"/>
                <a:cs typeface="Times New Roman" panose="02020603050405020304" pitchFamily="18" charset="0"/>
              </a:rPr>
              <a:t>in</a:t>
            </a:r>
            <a:r>
              <a:rPr lang="en-IN" sz="1700" b="1" dirty="0">
                <a:solidFill>
                  <a:schemeClr val="tx1"/>
                </a:solidFill>
                <a:latin typeface="Times New Roman" panose="02020603050405020304" pitchFamily="18" charset="0"/>
                <a:cs typeface="Times New Roman" panose="02020603050405020304" pitchFamily="18" charset="0"/>
              </a:rPr>
              <a:t> 1793 by Lord Cornwallis </a:t>
            </a:r>
            <a:r>
              <a:rPr lang="en-IN" sz="1700" dirty="0">
                <a:solidFill>
                  <a:schemeClr val="tx1"/>
                </a:solidFill>
                <a:latin typeface="Times New Roman" panose="02020603050405020304" pitchFamily="18" charset="0"/>
                <a:cs typeface="Times New Roman" panose="02020603050405020304" pitchFamily="18" charset="0"/>
              </a:rPr>
              <a:t>in</a:t>
            </a:r>
            <a:r>
              <a:rPr lang="en-IN" sz="1700" b="1" dirty="0">
                <a:solidFill>
                  <a:schemeClr val="tx1"/>
                </a:solidFill>
                <a:latin typeface="Times New Roman" panose="02020603050405020304" pitchFamily="18" charset="0"/>
                <a:cs typeface="Times New Roman" panose="02020603050405020304" pitchFamily="18" charset="0"/>
              </a:rPr>
              <a:t> Bengal, Bihar, Orissa, North Madras.</a:t>
            </a:r>
          </a:p>
          <a:p>
            <a:pPr marL="363538" indent="-363538" algn="just">
              <a:buFont typeface="Wingdings" panose="05000000000000000000" pitchFamily="2" charset="2"/>
              <a:buChar char="§"/>
            </a:pPr>
            <a:r>
              <a:rPr lang="en-IN" sz="1700" b="1" dirty="0">
                <a:solidFill>
                  <a:schemeClr val="tx1"/>
                </a:solidFill>
                <a:latin typeface="Times New Roman" panose="02020603050405020304" pitchFamily="18" charset="0"/>
                <a:cs typeface="Times New Roman" panose="02020603050405020304" pitchFamily="18" charset="0"/>
              </a:rPr>
              <a:t> </a:t>
            </a:r>
            <a:r>
              <a:rPr lang="en-IN" sz="1700" dirty="0">
                <a:solidFill>
                  <a:schemeClr val="tx1"/>
                </a:solidFill>
                <a:latin typeface="Times New Roman" panose="02020603050405020304" pitchFamily="18" charset="0"/>
                <a:cs typeface="Times New Roman" panose="02020603050405020304" pitchFamily="18" charset="0"/>
              </a:rPr>
              <a:t>Implementation of </a:t>
            </a:r>
            <a:r>
              <a:rPr lang="en-IN" sz="1700" b="1" dirty="0">
                <a:solidFill>
                  <a:schemeClr val="tx1"/>
                </a:solidFill>
                <a:latin typeface="Times New Roman" panose="02020603050405020304" pitchFamily="18" charset="0"/>
                <a:cs typeface="Times New Roman" panose="02020603050405020304" pitchFamily="18" charset="0"/>
              </a:rPr>
              <a:t>Ryotwari system </a:t>
            </a:r>
            <a:r>
              <a:rPr lang="en-IN" sz="1700" dirty="0">
                <a:solidFill>
                  <a:schemeClr val="tx1"/>
                </a:solidFill>
                <a:latin typeface="Times New Roman" panose="02020603050405020304" pitchFamily="18" charset="0"/>
                <a:cs typeface="Times New Roman" panose="02020603050405020304" pitchFamily="18" charset="0"/>
              </a:rPr>
              <a:t>in</a:t>
            </a:r>
            <a:r>
              <a:rPr lang="en-IN" sz="1700" b="1" dirty="0">
                <a:solidFill>
                  <a:schemeClr val="tx1"/>
                </a:solidFill>
                <a:latin typeface="Times New Roman" panose="02020603050405020304" pitchFamily="18" charset="0"/>
                <a:cs typeface="Times New Roman" panose="02020603050405020304" pitchFamily="18" charset="0"/>
              </a:rPr>
              <a:t> 1820 in Madras.</a:t>
            </a:r>
          </a:p>
          <a:p>
            <a:pPr marL="363538" indent="-363538"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Farmers shifted their cultivation from food crops to cash crops,</a:t>
            </a:r>
            <a:r>
              <a:rPr lang="en-US" sz="1700" dirty="0">
                <a:solidFill>
                  <a:schemeClr val="tx1"/>
                </a:solidFill>
                <a:latin typeface="Times New Roman" panose="02020603050405020304" pitchFamily="18" charset="0"/>
                <a:cs typeface="Times New Roman" panose="02020603050405020304" pitchFamily="18" charset="0"/>
              </a:rPr>
              <a:t> that was one of the major cause of the famine of 1866 in Bengal and Orissa  in which  the best land was cultivating indigo instead of rice.</a:t>
            </a:r>
            <a:r>
              <a:rPr lang="en-IN" sz="1700" dirty="0">
                <a:solidFill>
                  <a:schemeClr val="tx1"/>
                </a:solidFill>
                <a:latin typeface="Times New Roman" panose="02020603050405020304" pitchFamily="18" charset="0"/>
                <a:cs typeface="Times New Roman" panose="02020603050405020304" pitchFamily="18" charset="0"/>
              </a:rPr>
              <a:t> </a:t>
            </a:r>
          </a:p>
          <a:p>
            <a:pPr marL="363538" indent="-363538"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Deteriorated soil condition, lack of drainage facility and lack of financial resources also led destruction of agriculture .</a:t>
            </a:r>
          </a:p>
          <a:p>
            <a:pPr marL="363538" indent="-363538" algn="just">
              <a:buFont typeface="Wingdings" panose="05000000000000000000" pitchFamily="2" charset="2"/>
              <a:buChar char="§"/>
            </a:pPr>
            <a:r>
              <a:rPr lang="en-US" sz="1700" dirty="0">
                <a:solidFill>
                  <a:schemeClr val="tx1"/>
                </a:solidFill>
                <a:latin typeface="Times New Roman" panose="02020603050405020304" pitchFamily="18" charset="0"/>
                <a:cs typeface="Times New Roman" panose="02020603050405020304" pitchFamily="18" charset="0"/>
              </a:rPr>
              <a:t>The revenue collections went up, declined food grain prices and depressed rural economy.</a:t>
            </a:r>
            <a:endParaRPr lang="en-IN" sz="1700" dirty="0">
              <a:solidFill>
                <a:schemeClr val="tx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00B26B3-52F1-46FF-AF86-C6C15FCDFA50}"/>
              </a:ext>
            </a:extLst>
          </p:cNvPr>
          <p:cNvPicPr>
            <a:picLocks noChangeAspect="1"/>
          </p:cNvPicPr>
          <p:nvPr/>
        </p:nvPicPr>
        <p:blipFill>
          <a:blip r:embed="rId2"/>
          <a:stretch>
            <a:fillRect/>
          </a:stretch>
        </p:blipFill>
        <p:spPr>
          <a:xfrm>
            <a:off x="7242629" y="1855470"/>
            <a:ext cx="4369398" cy="2281879"/>
          </a:xfrm>
          <a:prstGeom prst="rect">
            <a:avLst/>
          </a:prstGeom>
        </p:spPr>
      </p:pic>
      <p:sp>
        <p:nvSpPr>
          <p:cNvPr id="5" name="TextBox 4">
            <a:extLst>
              <a:ext uri="{FF2B5EF4-FFF2-40B4-BE49-F238E27FC236}">
                <a16:creationId xmlns:a16="http://schemas.microsoft.com/office/drawing/2014/main" id="{9A13A525-E968-4C6E-911C-AECADAB01DFA}"/>
              </a:ext>
            </a:extLst>
          </p:cNvPr>
          <p:cNvSpPr txBox="1"/>
          <p:nvPr/>
        </p:nvSpPr>
        <p:spPr>
          <a:xfrm>
            <a:off x="7152907" y="4137349"/>
            <a:ext cx="4548841" cy="830997"/>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Fig.5. </a:t>
            </a:r>
          </a:p>
          <a:p>
            <a:pPr algn="ctr"/>
            <a:r>
              <a:rPr lang="en-US" sz="1600" b="1" dirty="0">
                <a:latin typeface="Times New Roman" panose="02020603050405020304" pitchFamily="18" charset="0"/>
                <a:cs typeface="Times New Roman" panose="02020603050405020304" pitchFamily="18" charset="0"/>
              </a:rPr>
              <a:t>India’s agricultural stagnation under the British colonial rule</a:t>
            </a:r>
            <a:endParaRPr lang="en-IN"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1557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AF444-25ED-4B6F-AC36-9BB84643B0ED}"/>
              </a:ext>
            </a:extLst>
          </p:cNvPr>
          <p:cNvSpPr>
            <a:spLocks noGrp="1"/>
          </p:cNvSpPr>
          <p:nvPr>
            <p:ph type="title"/>
          </p:nvPr>
        </p:nvSpPr>
        <p:spPr>
          <a:xfrm>
            <a:off x="158996" y="507147"/>
            <a:ext cx="1664995" cy="486196"/>
          </a:xfrm>
        </p:spPr>
        <p:txBody>
          <a:bodyPr>
            <a:normAutofit/>
          </a:bodyPr>
          <a:lstStyle/>
          <a:p>
            <a:pPr marL="342900" indent="-342900" algn="ctr">
              <a:buFont typeface="Wingdings" panose="05000000000000000000" pitchFamily="2" charset="2"/>
              <a:buChar char="Ø"/>
            </a:pPr>
            <a:r>
              <a:rPr lang="en-IN" sz="2000" b="1" dirty="0">
                <a:solidFill>
                  <a:srgbClr val="FF0000"/>
                </a:solidFill>
                <a:latin typeface="Times New Roman" panose="02020603050405020304" pitchFamily="18" charset="0"/>
                <a:cs typeface="Times New Roman" panose="02020603050405020304" pitchFamily="18" charset="0"/>
              </a:rPr>
              <a:t>Trade</a:t>
            </a:r>
          </a:p>
        </p:txBody>
      </p:sp>
      <p:sp>
        <p:nvSpPr>
          <p:cNvPr id="3" name="Content Placeholder 2">
            <a:extLst>
              <a:ext uri="{FF2B5EF4-FFF2-40B4-BE49-F238E27FC236}">
                <a16:creationId xmlns:a16="http://schemas.microsoft.com/office/drawing/2014/main" id="{293F7663-8C0D-4ED0-8404-D95056444081}"/>
              </a:ext>
            </a:extLst>
          </p:cNvPr>
          <p:cNvSpPr>
            <a:spLocks noGrp="1"/>
          </p:cNvSpPr>
          <p:nvPr>
            <p:ph idx="1"/>
          </p:nvPr>
        </p:nvSpPr>
        <p:spPr>
          <a:xfrm>
            <a:off x="509082" y="993344"/>
            <a:ext cx="6980853" cy="1625166"/>
          </a:xfrm>
        </p:spPr>
        <p:txBody>
          <a:bodyPr>
            <a:normAutofit/>
          </a:bodyPr>
          <a:lstStyle/>
          <a:p>
            <a:pPr marL="363538" indent="-363538" algn="just">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Britain maintained a monopoly control over India’s exports and imports.</a:t>
            </a:r>
          </a:p>
          <a:p>
            <a:pPr marL="363538" indent="-363538" algn="just">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Opening of Suez-canal in 1869 further intensified British control over India’s foreign trade.</a:t>
            </a:r>
            <a:endParaRPr lang="en-IN" sz="1700" dirty="0">
              <a:solidFill>
                <a:schemeClr val="tx1"/>
              </a:solidFill>
              <a:latin typeface="Times New Roman" panose="02020603050405020304" pitchFamily="18" charset="0"/>
              <a:cs typeface="Times New Roman" panose="02020603050405020304" pitchFamily="18" charset="0"/>
            </a:endParaRPr>
          </a:p>
          <a:p>
            <a:pPr marL="363538" indent="-363538" algn="just">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The generation of a large export surplus came at a huge cost to the country’s economy which led to the drain of Indian wealth. </a:t>
            </a:r>
          </a:p>
        </p:txBody>
      </p:sp>
      <p:pic>
        <p:nvPicPr>
          <p:cNvPr id="4" name="Picture 3">
            <a:extLst>
              <a:ext uri="{FF2B5EF4-FFF2-40B4-BE49-F238E27FC236}">
                <a16:creationId xmlns:a16="http://schemas.microsoft.com/office/drawing/2014/main" id="{8CF66CB2-AC4D-4F4B-8AFC-789C1E6C7C51}"/>
              </a:ext>
            </a:extLst>
          </p:cNvPr>
          <p:cNvPicPr>
            <a:picLocks noChangeAspect="1"/>
          </p:cNvPicPr>
          <p:nvPr/>
        </p:nvPicPr>
        <p:blipFill>
          <a:blip r:embed="rId2"/>
          <a:stretch>
            <a:fillRect/>
          </a:stretch>
        </p:blipFill>
        <p:spPr>
          <a:xfrm>
            <a:off x="8160536" y="163651"/>
            <a:ext cx="3472303" cy="4302442"/>
          </a:xfrm>
          <a:prstGeom prst="rect">
            <a:avLst/>
          </a:prstGeom>
        </p:spPr>
      </p:pic>
      <p:graphicFrame>
        <p:nvGraphicFramePr>
          <p:cNvPr id="5" name="Table 4">
            <a:extLst>
              <a:ext uri="{FF2B5EF4-FFF2-40B4-BE49-F238E27FC236}">
                <a16:creationId xmlns:a16="http://schemas.microsoft.com/office/drawing/2014/main" id="{02423C24-CA90-4E94-9FAA-0B7736C926B2}"/>
              </a:ext>
            </a:extLst>
          </p:cNvPr>
          <p:cNvGraphicFramePr>
            <a:graphicFrameLocks noGrp="1"/>
          </p:cNvGraphicFramePr>
          <p:nvPr>
            <p:extLst>
              <p:ext uri="{D42A27DB-BD31-4B8C-83A1-F6EECF244321}">
                <p14:modId xmlns:p14="http://schemas.microsoft.com/office/powerpoint/2010/main" val="462520944"/>
              </p:ext>
            </p:extLst>
          </p:nvPr>
        </p:nvGraphicFramePr>
        <p:xfrm>
          <a:off x="7999577" y="4524145"/>
          <a:ext cx="3778278" cy="868680"/>
        </p:xfrm>
        <a:graphic>
          <a:graphicData uri="http://schemas.openxmlformats.org/drawingml/2006/table">
            <a:tbl>
              <a:tblPr/>
              <a:tblGrid>
                <a:gridCol w="3778278">
                  <a:extLst>
                    <a:ext uri="{9D8B030D-6E8A-4147-A177-3AD203B41FA5}">
                      <a16:colId xmlns:a16="http://schemas.microsoft.com/office/drawing/2014/main" val="1397348452"/>
                    </a:ext>
                  </a:extLst>
                </a:gridCol>
              </a:tblGrid>
              <a:tr h="167952">
                <a:tc>
                  <a:txBody>
                    <a:bodyPr/>
                    <a:lstStyle/>
                    <a:p>
                      <a:pPr algn="ctr"/>
                      <a:r>
                        <a:rPr lang="en-IN" sz="1700" b="1" i="0" dirty="0">
                          <a:latin typeface="Times New Roman" panose="02020603050405020304" pitchFamily="18" charset="0"/>
                          <a:cs typeface="Times New Roman" panose="02020603050405020304" pitchFamily="18" charset="0"/>
                        </a:rPr>
                        <a:t>Fig.6. </a:t>
                      </a:r>
                    </a:p>
                    <a:p>
                      <a:pPr algn="ctr"/>
                      <a:r>
                        <a:rPr lang="en-IN" sz="1700" b="1" i="0" dirty="0">
                          <a:latin typeface="Times New Roman" panose="02020603050405020304" pitchFamily="18" charset="0"/>
                          <a:cs typeface="Times New Roman" panose="02020603050405020304" pitchFamily="18" charset="0"/>
                        </a:rPr>
                        <a:t>Suez Canal- Used as a highway for trade between India and Britain</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330849426"/>
                  </a:ext>
                </a:extLst>
              </a:tr>
            </a:tbl>
          </a:graphicData>
        </a:graphic>
      </p:graphicFrame>
      <p:sp>
        <p:nvSpPr>
          <p:cNvPr id="6" name="Rectangle 5"/>
          <p:cNvSpPr/>
          <p:nvPr/>
        </p:nvSpPr>
        <p:spPr>
          <a:xfrm>
            <a:off x="417286" y="2678360"/>
            <a:ext cx="2278188" cy="400110"/>
          </a:xfrm>
          <a:prstGeom prst="rect">
            <a:avLst/>
          </a:prstGeom>
        </p:spPr>
        <p:txBody>
          <a:bodyPr wrap="none">
            <a:spAutoFit/>
          </a:bodyPr>
          <a:lstStyle/>
          <a:p>
            <a:pPr marL="342900" indent="-342900">
              <a:buFont typeface="Wingdings" panose="05000000000000000000" pitchFamily="2" charset="2"/>
              <a:buChar char="Ø"/>
            </a:pPr>
            <a:r>
              <a:rPr lang="en-IN" sz="2000" b="1" spc="-50" dirty="0">
                <a:solidFill>
                  <a:srgbClr val="FF0000"/>
                </a:solidFill>
                <a:latin typeface="Times New Roman" panose="02020603050405020304" pitchFamily="18" charset="0"/>
                <a:ea typeface="+mj-ea"/>
                <a:cs typeface="Times New Roman" panose="02020603050405020304" pitchFamily="18" charset="0"/>
              </a:rPr>
              <a:t>Industrial Sector</a:t>
            </a:r>
          </a:p>
        </p:txBody>
      </p:sp>
      <p:sp>
        <p:nvSpPr>
          <p:cNvPr id="7" name="Content Placeholder 2">
            <a:extLst>
              <a:ext uri="{FF2B5EF4-FFF2-40B4-BE49-F238E27FC236}">
                <a16:creationId xmlns:a16="http://schemas.microsoft.com/office/drawing/2014/main" id="{FCA7A908-FD12-4DC4-8611-493B63BFF3F5}"/>
              </a:ext>
            </a:extLst>
          </p:cNvPr>
          <p:cNvSpPr txBox="1">
            <a:spLocks/>
          </p:cNvSpPr>
          <p:nvPr/>
        </p:nvSpPr>
        <p:spPr>
          <a:xfrm>
            <a:off x="509082" y="3093988"/>
            <a:ext cx="7275286" cy="243940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3538" indent="-363538">
              <a:buFont typeface="Wingdings" panose="05000000000000000000" pitchFamily="2" charset="2"/>
              <a:buChar char="q"/>
            </a:pPr>
            <a:r>
              <a:rPr lang="en-IN" sz="1600" b="1" dirty="0">
                <a:solidFill>
                  <a:schemeClr val="tx1"/>
                </a:solidFill>
                <a:latin typeface="Times New Roman" panose="02020603050405020304" pitchFamily="18" charset="0"/>
                <a:cs typeface="Times New Roman" panose="02020603050405020304" pitchFamily="18" charset="0"/>
              </a:rPr>
              <a:t> </a:t>
            </a:r>
            <a:r>
              <a:rPr lang="en-IN" sz="1600" b="1" dirty="0">
                <a:solidFill>
                  <a:srgbClr val="0033CC"/>
                </a:solidFill>
                <a:latin typeface="Times New Roman" panose="02020603050405020304" pitchFamily="18" charset="0"/>
                <a:cs typeface="Times New Roman" panose="02020603050405020304" pitchFamily="18" charset="0"/>
              </a:rPr>
              <a:t>Policy of systematic de-industrialization with two objectives</a:t>
            </a:r>
          </a:p>
          <a:p>
            <a:pPr marL="720725" indent="-184150" algn="just">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To reduce India to the status of a mere exporter of important raw materials for the upcoming modern industries in Britain.</a:t>
            </a:r>
          </a:p>
          <a:p>
            <a:pPr marL="720725" indent="-184150" algn="just">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To turn India into a sprawling market for the finished products.</a:t>
            </a:r>
          </a:p>
          <a:p>
            <a:pPr marL="363538" indent="-363538" algn="just">
              <a:buFont typeface="Wingdings" panose="05000000000000000000" pitchFamily="2" charset="2"/>
              <a:buChar char="q"/>
            </a:pPr>
            <a:r>
              <a:rPr lang="en-US" sz="1600" dirty="0">
                <a:solidFill>
                  <a:schemeClr val="tx1"/>
                </a:solidFill>
                <a:latin typeface="Times New Roman" panose="02020603050405020304" pitchFamily="18" charset="0"/>
                <a:cs typeface="Times New Roman" panose="02020603050405020304" pitchFamily="18" charset="0"/>
              </a:rPr>
              <a:t>Decline of the indigenous handicraft industries created massive unemployment.</a:t>
            </a:r>
          </a:p>
          <a:p>
            <a:pPr marL="363538" indent="-363538" algn="just">
              <a:buFont typeface="Wingdings" panose="05000000000000000000" pitchFamily="2" charset="2"/>
              <a:buChar char="q"/>
            </a:pPr>
            <a:r>
              <a:rPr lang="en-US" sz="1600" dirty="0">
                <a:solidFill>
                  <a:schemeClr val="tx1"/>
                </a:solidFill>
                <a:latin typeface="Times New Roman" panose="02020603050405020304" pitchFamily="18" charset="0"/>
                <a:cs typeface="Times New Roman" panose="02020603050405020304" pitchFamily="18" charset="0"/>
              </a:rPr>
              <a:t>Reduced export market of textile c</a:t>
            </a:r>
            <a:r>
              <a:rPr lang="en-US" sz="1600" b="1" dirty="0">
                <a:solidFill>
                  <a:schemeClr val="tx1"/>
                </a:solidFill>
                <a:latin typeface="Times New Roman" panose="02020603050405020304" pitchFamily="18" charset="0"/>
                <a:cs typeface="Times New Roman" panose="02020603050405020304" pitchFamily="18" charset="0"/>
              </a:rPr>
              <a:t>aused 1.5 percent loss of national income.</a:t>
            </a:r>
            <a:endParaRPr lang="en-US" sz="1600" dirty="0">
              <a:solidFill>
                <a:schemeClr val="tx1"/>
              </a:solidFill>
              <a:latin typeface="Times New Roman" panose="02020603050405020304" pitchFamily="18" charset="0"/>
              <a:cs typeface="Times New Roman" panose="02020603050405020304" pitchFamily="18" charset="0"/>
            </a:endParaRPr>
          </a:p>
          <a:p>
            <a:pPr marL="363538" indent="-363538" algn="just">
              <a:buFont typeface="Wingdings" panose="05000000000000000000" pitchFamily="2" charset="2"/>
              <a:buChar char="q"/>
            </a:pPr>
            <a:r>
              <a:rPr lang="en-US" sz="1600" dirty="0">
                <a:solidFill>
                  <a:schemeClr val="tx1"/>
                </a:solidFill>
                <a:latin typeface="Times New Roman" panose="02020603050405020304" pitchFamily="18" charset="0"/>
                <a:cs typeface="Times New Roman" panose="02020603050405020304" pitchFamily="18" charset="0"/>
              </a:rPr>
              <a:t>It was reported that in 1880, Indian customs revenues were only 2.2 percent of the trade turnover, which is lowest among countries.</a:t>
            </a:r>
          </a:p>
          <a:p>
            <a:pPr marL="363538" indent="-363538" algn="just">
              <a:buFont typeface="Wingdings" panose="05000000000000000000" pitchFamily="2" charset="2"/>
              <a:buChar char="q"/>
            </a:pPr>
            <a:r>
              <a:rPr lang="en-IN" sz="1600" dirty="0">
                <a:solidFill>
                  <a:schemeClr val="tx1"/>
                </a:solidFill>
                <a:latin typeface="Times New Roman" panose="02020603050405020304" pitchFamily="18" charset="0"/>
                <a:cs typeface="Times New Roman" panose="02020603050405020304" pitchFamily="18" charset="0"/>
              </a:rPr>
              <a:t>Increased </a:t>
            </a:r>
            <a:r>
              <a:rPr lang="en-US" sz="1600" dirty="0">
                <a:solidFill>
                  <a:schemeClr val="tx1"/>
                </a:solidFill>
                <a:latin typeface="Times New Roman" panose="02020603050405020304" pitchFamily="18" charset="0"/>
                <a:cs typeface="Times New Roman" panose="02020603050405020304" pitchFamily="18" charset="0"/>
              </a:rPr>
              <a:t>imports of cheap manufactured goods from Britain.</a:t>
            </a:r>
          </a:p>
        </p:txBody>
      </p:sp>
    </p:spTree>
    <p:extLst>
      <p:ext uri="{BB962C8B-B14F-4D97-AF65-F5344CB8AC3E}">
        <p14:creationId xmlns:p14="http://schemas.microsoft.com/office/powerpoint/2010/main" val="4268712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CB81F-7D19-4F8C-9DD3-0EB9D97CFC44}"/>
              </a:ext>
            </a:extLst>
          </p:cNvPr>
          <p:cNvSpPr>
            <a:spLocks noGrp="1"/>
          </p:cNvSpPr>
          <p:nvPr>
            <p:ph type="title"/>
          </p:nvPr>
        </p:nvSpPr>
        <p:spPr>
          <a:xfrm>
            <a:off x="321412" y="412263"/>
            <a:ext cx="11483629" cy="770085"/>
          </a:xfrm>
        </p:spPr>
        <p:txBody>
          <a:bodyPr>
            <a:noAutofit/>
          </a:bodyPr>
          <a:lstStyle/>
          <a:p>
            <a:pPr algn="ctr"/>
            <a:r>
              <a:rPr lang="en-IN" sz="2400" b="1" dirty="0">
                <a:solidFill>
                  <a:srgbClr val="002060"/>
                </a:solidFill>
                <a:latin typeface="Times New Roman" panose="02020603050405020304" pitchFamily="18" charset="0"/>
                <a:cs typeface="Times New Roman" panose="02020603050405020304" pitchFamily="18" charset="0"/>
              </a:rPr>
              <a:t>SWADESHI MOVEMENT : The vision of economic independence during colonial period </a:t>
            </a:r>
            <a:br>
              <a:rPr lang="en-IN" sz="2400" dirty="0">
                <a:solidFill>
                  <a:srgbClr val="002060"/>
                </a:solidFill>
                <a:latin typeface="Times New Roman" panose="02020603050405020304" pitchFamily="18" charset="0"/>
                <a:cs typeface="Times New Roman" panose="02020603050405020304" pitchFamily="18" charset="0"/>
              </a:rPr>
            </a:br>
            <a:endParaRPr lang="en-IN" sz="2400"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80D92C-A340-473D-B89A-1D7DC9563C90}"/>
              </a:ext>
            </a:extLst>
          </p:cNvPr>
          <p:cNvSpPr>
            <a:spLocks noGrp="1"/>
          </p:cNvSpPr>
          <p:nvPr>
            <p:ph idx="1"/>
          </p:nvPr>
        </p:nvSpPr>
        <p:spPr>
          <a:xfrm>
            <a:off x="571599" y="1466735"/>
            <a:ext cx="8455018" cy="4813232"/>
          </a:xfrm>
        </p:spPr>
        <p:txBody>
          <a:bodyPr>
            <a:normAutofit lnSpcReduction="10000"/>
          </a:bodyPr>
          <a:lstStyle/>
          <a:p>
            <a:pPr marL="0" indent="0" algn="just">
              <a:buNone/>
            </a:pPr>
            <a:r>
              <a:rPr lang="en-IN" sz="1700" b="1" dirty="0">
                <a:solidFill>
                  <a:srgbClr val="0070C0"/>
                </a:solidFill>
                <a:latin typeface="Times New Roman" panose="02020603050405020304" pitchFamily="18" charset="0"/>
                <a:cs typeface="Times New Roman" panose="02020603050405020304" pitchFamily="18" charset="0"/>
              </a:rPr>
              <a:t>Proto swadeshi(1820-1857)</a:t>
            </a:r>
          </a:p>
          <a:p>
            <a:pPr marL="539750" indent="-363538" algn="just">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The idea to revive traditional crafts and use of indigenous goods was induced during 1820 -1857.</a:t>
            </a:r>
          </a:p>
          <a:p>
            <a:pPr marL="539750" indent="-363538" algn="just">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Promotion of use of indigenous products by </a:t>
            </a:r>
            <a:r>
              <a:rPr lang="en-IN" sz="1700" b="1" dirty="0">
                <a:latin typeface="Times New Roman" panose="02020603050405020304" pitchFamily="18" charset="0"/>
                <a:cs typeface="Times New Roman" panose="02020603050405020304" pitchFamily="18" charset="0"/>
              </a:rPr>
              <a:t>Gopal Hari Deshmukh in 1849.</a:t>
            </a:r>
          </a:p>
          <a:p>
            <a:pPr marL="0" indent="0" algn="just">
              <a:buNone/>
            </a:pPr>
            <a:r>
              <a:rPr lang="en-IN" sz="1700" b="1" dirty="0">
                <a:solidFill>
                  <a:srgbClr val="0070C0"/>
                </a:solidFill>
                <a:latin typeface="Times New Roman" panose="02020603050405020304" pitchFamily="18" charset="0"/>
                <a:cs typeface="Times New Roman" panose="02020603050405020304" pitchFamily="18" charset="0"/>
              </a:rPr>
              <a:t>Early swadeshi(1857-1890)</a:t>
            </a:r>
          </a:p>
          <a:p>
            <a:pPr marL="539750" indent="-363538" algn="just">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The idea became an action during 1857 -1890 in Bengal.</a:t>
            </a:r>
          </a:p>
          <a:p>
            <a:pPr marL="539750" indent="-363538" algn="just">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“Hindu Mela” in 1867  to popularise Indian products.</a:t>
            </a:r>
          </a:p>
          <a:p>
            <a:pPr marL="539750" indent="-363538" algn="just">
              <a:buFont typeface="Wingdings" panose="05000000000000000000" pitchFamily="2" charset="2"/>
              <a:buChar char="Ø"/>
            </a:pPr>
            <a:r>
              <a:rPr lang="en-US" sz="1700" dirty="0">
                <a:latin typeface="Times New Roman" panose="02020603050405020304" pitchFamily="18" charset="0"/>
                <a:cs typeface="Times New Roman" panose="02020603050405020304" pitchFamily="18" charset="0"/>
              </a:rPr>
              <a:t> Establishment of National Paper, National Store, National Gymnasium, National School by </a:t>
            </a:r>
            <a:r>
              <a:rPr lang="en-US" sz="1700" b="1" dirty="0" err="1">
                <a:latin typeface="Times New Roman" panose="02020603050405020304" pitchFamily="18" charset="0"/>
                <a:cs typeface="Times New Roman" panose="02020603050405020304" pitchFamily="18" charset="0"/>
              </a:rPr>
              <a:t>Nabagopal</a:t>
            </a:r>
            <a:r>
              <a:rPr lang="en-US" sz="1700" b="1" dirty="0">
                <a:latin typeface="Times New Roman" panose="02020603050405020304" pitchFamily="18" charset="0"/>
                <a:cs typeface="Times New Roman" panose="02020603050405020304" pitchFamily="18" charset="0"/>
              </a:rPr>
              <a:t> Mitra </a:t>
            </a:r>
            <a:r>
              <a:rPr lang="en-US" sz="1700" dirty="0">
                <a:latin typeface="Times New Roman" panose="02020603050405020304" pitchFamily="18" charset="0"/>
                <a:cs typeface="Times New Roman" panose="02020603050405020304" pitchFamily="18" charset="0"/>
              </a:rPr>
              <a:t>and</a:t>
            </a:r>
            <a:r>
              <a:rPr lang="en-US" sz="1700" b="1" dirty="0">
                <a:latin typeface="Times New Roman" panose="02020603050405020304" pitchFamily="18" charset="0"/>
                <a:cs typeface="Times New Roman" panose="02020603050405020304" pitchFamily="18" charset="0"/>
              </a:rPr>
              <a:t> </a:t>
            </a:r>
            <a:r>
              <a:rPr lang="en-IN" sz="1700" b="1" dirty="0" err="1">
                <a:latin typeface="Times New Roman" panose="02020603050405020304" pitchFamily="18" charset="0"/>
                <a:cs typeface="Times New Roman" panose="02020603050405020304" pitchFamily="18" charset="0"/>
              </a:rPr>
              <a:t>Rajnarain</a:t>
            </a:r>
            <a:r>
              <a:rPr lang="en-IN" sz="1700" b="1" dirty="0">
                <a:latin typeface="Times New Roman" panose="02020603050405020304" pitchFamily="18" charset="0"/>
                <a:cs typeface="Times New Roman" panose="02020603050405020304" pitchFamily="18" charset="0"/>
              </a:rPr>
              <a:t> Bose </a:t>
            </a:r>
          </a:p>
          <a:p>
            <a:pPr marL="0" indent="0" algn="just">
              <a:buNone/>
            </a:pPr>
            <a:r>
              <a:rPr lang="en-US" sz="1700" b="1" dirty="0">
                <a:solidFill>
                  <a:srgbClr val="0070C0"/>
                </a:solidFill>
                <a:latin typeface="Times New Roman" panose="02020603050405020304" pitchFamily="18" charset="0"/>
                <a:cs typeface="Times New Roman" panose="02020603050405020304" pitchFamily="18" charset="0"/>
              </a:rPr>
              <a:t>Emergent political phase( 1890-1903)</a:t>
            </a:r>
          </a:p>
          <a:p>
            <a:pPr marL="623888" indent="-444500" algn="just">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Effects of foreign imports on indigenous products.</a:t>
            </a:r>
          </a:p>
          <a:p>
            <a:pPr marL="623888" indent="-444500" algn="just">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Boycott of foreign goods</a:t>
            </a:r>
          </a:p>
          <a:p>
            <a:pPr marL="623888" indent="-444500" algn="just">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In 1896 swadeshi became a national cause. </a:t>
            </a:r>
          </a:p>
          <a:p>
            <a:pPr marL="0" indent="0" algn="just">
              <a:buNone/>
            </a:pPr>
            <a:endParaRPr lang="en-US" sz="17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6C119FC-1ADF-47C8-8F8E-48B42E860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5109" y="1121886"/>
            <a:ext cx="2461877" cy="2130180"/>
          </a:xfrm>
          <a:prstGeom prst="rect">
            <a:avLst/>
          </a:prstGeom>
        </p:spPr>
      </p:pic>
      <p:pic>
        <p:nvPicPr>
          <p:cNvPr id="7" name="Picture 6">
            <a:extLst>
              <a:ext uri="{FF2B5EF4-FFF2-40B4-BE49-F238E27FC236}">
                <a16:creationId xmlns:a16="http://schemas.microsoft.com/office/drawing/2014/main" id="{DEC51A95-04DA-4A6C-A9EA-5C5F97EB3C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0449" y="3749935"/>
            <a:ext cx="2356537" cy="2187092"/>
          </a:xfrm>
          <a:prstGeom prst="rect">
            <a:avLst/>
          </a:prstGeom>
        </p:spPr>
      </p:pic>
      <p:sp>
        <p:nvSpPr>
          <p:cNvPr id="9" name="TextBox 8">
            <a:extLst>
              <a:ext uri="{FF2B5EF4-FFF2-40B4-BE49-F238E27FC236}">
                <a16:creationId xmlns:a16="http://schemas.microsoft.com/office/drawing/2014/main" id="{1D69934F-598E-471C-986A-1BF712A70061}"/>
              </a:ext>
            </a:extLst>
          </p:cNvPr>
          <p:cNvSpPr txBox="1"/>
          <p:nvPr/>
        </p:nvSpPr>
        <p:spPr>
          <a:xfrm>
            <a:off x="9153689" y="3252066"/>
            <a:ext cx="283005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Fig.7. </a:t>
            </a:r>
            <a:r>
              <a:rPr lang="en-US" b="1" dirty="0" err="1">
                <a:latin typeface="Times New Roman" panose="02020603050405020304" pitchFamily="18" charset="0"/>
                <a:cs typeface="Times New Roman" panose="02020603050405020304" pitchFamily="18" charset="0"/>
              </a:rPr>
              <a:t>Nabagopal</a:t>
            </a:r>
            <a:r>
              <a:rPr lang="en-US" b="1" dirty="0">
                <a:latin typeface="Times New Roman" panose="02020603050405020304" pitchFamily="18" charset="0"/>
                <a:cs typeface="Times New Roman" panose="02020603050405020304" pitchFamily="18" charset="0"/>
              </a:rPr>
              <a:t> Mitra</a:t>
            </a:r>
            <a:endParaRPr lang="en-IN" b="1" dirty="0"/>
          </a:p>
        </p:txBody>
      </p:sp>
      <p:sp>
        <p:nvSpPr>
          <p:cNvPr id="10" name="TextBox 9">
            <a:extLst>
              <a:ext uri="{FF2B5EF4-FFF2-40B4-BE49-F238E27FC236}">
                <a16:creationId xmlns:a16="http://schemas.microsoft.com/office/drawing/2014/main" id="{0A56B8F0-9100-4882-8FCC-ED207B8CB650}"/>
              </a:ext>
            </a:extLst>
          </p:cNvPr>
          <p:cNvSpPr txBox="1"/>
          <p:nvPr/>
        </p:nvSpPr>
        <p:spPr>
          <a:xfrm>
            <a:off x="9092327" y="5966055"/>
            <a:ext cx="2870620" cy="369332"/>
          </a:xfrm>
          <a:prstGeom prst="rect">
            <a:avLst/>
          </a:prstGeom>
          <a:noFill/>
        </p:spPr>
        <p:txBody>
          <a:bodyPr wrap="square" rtlCol="0">
            <a:spAutoFit/>
          </a:bodyPr>
          <a:lstStyle/>
          <a:p>
            <a:pPr algn="ctr"/>
            <a:r>
              <a:rPr lang="en-IN" b="1" dirty="0">
                <a:latin typeface="Times New Roman" panose="02020603050405020304" pitchFamily="18" charset="0"/>
                <a:cs typeface="Times New Roman" panose="02020603050405020304" pitchFamily="18" charset="0"/>
              </a:rPr>
              <a:t>Fig.8. </a:t>
            </a:r>
            <a:r>
              <a:rPr lang="en-IN" b="1" dirty="0" err="1">
                <a:latin typeface="Times New Roman" panose="02020603050405020304" pitchFamily="18" charset="0"/>
                <a:cs typeface="Times New Roman" panose="02020603050405020304" pitchFamily="18" charset="0"/>
              </a:rPr>
              <a:t>Rajnarain</a:t>
            </a:r>
            <a:r>
              <a:rPr lang="en-IN" b="1" dirty="0">
                <a:latin typeface="Times New Roman" panose="02020603050405020304" pitchFamily="18" charset="0"/>
                <a:cs typeface="Times New Roman" panose="02020603050405020304" pitchFamily="18" charset="0"/>
              </a:rPr>
              <a:t> Bose</a:t>
            </a:r>
            <a:endParaRPr lang="en-IN" b="1" dirty="0"/>
          </a:p>
        </p:txBody>
      </p:sp>
    </p:spTree>
    <p:extLst>
      <p:ext uri="{BB962C8B-B14F-4D97-AF65-F5344CB8AC3E}">
        <p14:creationId xmlns:p14="http://schemas.microsoft.com/office/powerpoint/2010/main" val="4197406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4C082-F40C-47AD-A9AB-57D1E522DA52}"/>
              </a:ext>
            </a:extLst>
          </p:cNvPr>
          <p:cNvSpPr>
            <a:spLocks noGrp="1"/>
          </p:cNvSpPr>
          <p:nvPr>
            <p:ph type="title"/>
          </p:nvPr>
        </p:nvSpPr>
        <p:spPr>
          <a:xfrm>
            <a:off x="1882596" y="817294"/>
            <a:ext cx="7128904" cy="439086"/>
          </a:xfrm>
        </p:spPr>
        <p:txBody>
          <a:bodyPr>
            <a:normAutofit/>
          </a:bodyPr>
          <a:lstStyle/>
          <a:p>
            <a:pPr algn="ctr"/>
            <a:r>
              <a:rPr lang="en-IN" sz="2000" b="1" dirty="0">
                <a:solidFill>
                  <a:srgbClr val="C00000"/>
                </a:solidFill>
                <a:latin typeface="Times New Roman" panose="02020603050405020304" pitchFamily="18" charset="0"/>
                <a:cs typeface="Times New Roman" panose="02020603050405020304" pitchFamily="18" charset="0"/>
              </a:rPr>
              <a:t>Partition of Bengal  </a:t>
            </a:r>
            <a:endParaRPr lang="en-IN" sz="2000" dirty="0">
              <a:solidFill>
                <a:srgbClr val="C00000"/>
              </a:solidFill>
            </a:endParaRPr>
          </a:p>
        </p:txBody>
      </p:sp>
      <p:sp>
        <p:nvSpPr>
          <p:cNvPr id="3" name="Content Placeholder 2">
            <a:extLst>
              <a:ext uri="{FF2B5EF4-FFF2-40B4-BE49-F238E27FC236}">
                <a16:creationId xmlns:a16="http://schemas.microsoft.com/office/drawing/2014/main" id="{8D2C422F-F92B-4263-AA32-3AEEB794247B}"/>
              </a:ext>
            </a:extLst>
          </p:cNvPr>
          <p:cNvSpPr>
            <a:spLocks noGrp="1"/>
          </p:cNvSpPr>
          <p:nvPr>
            <p:ph idx="1"/>
          </p:nvPr>
        </p:nvSpPr>
        <p:spPr>
          <a:xfrm>
            <a:off x="348343" y="1690688"/>
            <a:ext cx="7648175" cy="4486275"/>
          </a:xfrm>
        </p:spPr>
        <p:txBody>
          <a:bodyPr>
            <a:normAutofit/>
          </a:bodyPr>
          <a:lstStyle/>
          <a:p>
            <a:pPr marL="360363" indent="-360363"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Lord Curzon in 1903  stated the transfer of Chittagong Division, Dhaka, Mymensingh district and hill tracts of Tripura to Assam and </a:t>
            </a:r>
            <a:r>
              <a:rPr lang="en-IN" sz="1700" dirty="0" err="1">
                <a:solidFill>
                  <a:schemeClr val="tx1"/>
                </a:solidFill>
                <a:latin typeface="Times New Roman" panose="02020603050405020304" pitchFamily="18" charset="0"/>
                <a:cs typeface="Times New Roman" panose="02020603050405020304" pitchFamily="18" charset="0"/>
              </a:rPr>
              <a:t>Chota</a:t>
            </a:r>
            <a:r>
              <a:rPr lang="en-IN" sz="1700" dirty="0">
                <a:solidFill>
                  <a:schemeClr val="tx1"/>
                </a:solidFill>
                <a:latin typeface="Times New Roman" panose="02020603050405020304" pitchFamily="18" charset="0"/>
                <a:cs typeface="Times New Roman" panose="02020603050405020304" pitchFamily="18" charset="0"/>
              </a:rPr>
              <a:t> Nagpur to the Central Provinces, in exchange Bengal received Sambalpur, </a:t>
            </a:r>
            <a:r>
              <a:rPr lang="en-IN" sz="1700" dirty="0" err="1">
                <a:solidFill>
                  <a:schemeClr val="tx1"/>
                </a:solidFill>
                <a:latin typeface="Times New Roman" panose="02020603050405020304" pitchFamily="18" charset="0"/>
                <a:cs typeface="Times New Roman" panose="02020603050405020304" pitchFamily="18" charset="0"/>
              </a:rPr>
              <a:t>Ganjam</a:t>
            </a:r>
            <a:r>
              <a:rPr lang="en-IN" sz="1700" dirty="0">
                <a:solidFill>
                  <a:schemeClr val="tx1"/>
                </a:solidFill>
                <a:latin typeface="Times New Roman" panose="02020603050405020304" pitchFamily="18" charset="0"/>
                <a:cs typeface="Times New Roman" panose="02020603050405020304" pitchFamily="18" charset="0"/>
              </a:rPr>
              <a:t>, Visakhapatnam and parts of Madhya Pradesh.</a:t>
            </a:r>
          </a:p>
          <a:p>
            <a:pPr marL="360363" indent="-360363"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This anti-partition agitation in the form of the spirit of “</a:t>
            </a:r>
            <a:r>
              <a:rPr lang="en-IN" sz="1700" b="1" dirty="0">
                <a:solidFill>
                  <a:schemeClr val="tx1"/>
                </a:solidFill>
                <a:latin typeface="Times New Roman" panose="02020603050405020304" pitchFamily="18" charset="0"/>
                <a:cs typeface="Times New Roman" panose="02020603050405020304" pitchFamily="18" charset="0"/>
              </a:rPr>
              <a:t>Swadeshi.</a:t>
            </a:r>
            <a:r>
              <a:rPr lang="en-IN" sz="1700" dirty="0">
                <a:solidFill>
                  <a:schemeClr val="tx1"/>
                </a:solidFill>
                <a:latin typeface="Times New Roman" panose="02020603050405020304" pitchFamily="18" charset="0"/>
                <a:cs typeface="Times New Roman" panose="02020603050405020304" pitchFamily="18" charset="0"/>
              </a:rPr>
              <a:t>”</a:t>
            </a:r>
          </a:p>
          <a:p>
            <a:pPr marL="360363" indent="-360363"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 Press campaigns were conducted by leaders like </a:t>
            </a:r>
            <a:r>
              <a:rPr lang="en-IN" sz="1700" b="1" dirty="0" err="1">
                <a:solidFill>
                  <a:schemeClr val="tx1"/>
                </a:solidFill>
                <a:latin typeface="Times New Roman" panose="02020603050405020304" pitchFamily="18" charset="0"/>
                <a:cs typeface="Times New Roman" panose="02020603050405020304" pitchFamily="18" charset="0"/>
              </a:rPr>
              <a:t>Surendranath</a:t>
            </a:r>
            <a:r>
              <a:rPr lang="en-IN" sz="1700" b="1" dirty="0">
                <a:solidFill>
                  <a:schemeClr val="tx1"/>
                </a:solidFill>
                <a:latin typeface="Times New Roman" panose="02020603050405020304" pitchFamily="18" charset="0"/>
                <a:cs typeface="Times New Roman" panose="02020603050405020304" pitchFamily="18" charset="0"/>
              </a:rPr>
              <a:t> Banerjee, Motilal Ghosh, Kali Prasad, </a:t>
            </a:r>
            <a:r>
              <a:rPr lang="en-IN" sz="1700" b="1" dirty="0" err="1">
                <a:solidFill>
                  <a:schemeClr val="tx1"/>
                </a:solidFill>
                <a:latin typeface="Times New Roman" panose="02020603050405020304" pitchFamily="18" charset="0"/>
                <a:cs typeface="Times New Roman" panose="02020603050405020304" pitchFamily="18" charset="0"/>
              </a:rPr>
              <a:t>Prithwish</a:t>
            </a:r>
            <a:r>
              <a:rPr lang="en-IN" sz="1700" b="1" dirty="0">
                <a:solidFill>
                  <a:schemeClr val="tx1"/>
                </a:solidFill>
                <a:latin typeface="Times New Roman" panose="02020603050405020304" pitchFamily="18" charset="0"/>
                <a:cs typeface="Times New Roman" panose="02020603050405020304" pitchFamily="18" charset="0"/>
              </a:rPr>
              <a:t> Chandra Roy</a:t>
            </a:r>
            <a:r>
              <a:rPr lang="en-IN" sz="1700" dirty="0">
                <a:solidFill>
                  <a:schemeClr val="tx1"/>
                </a:solidFill>
                <a:latin typeface="Times New Roman" panose="02020603050405020304" pitchFamily="18" charset="0"/>
                <a:cs typeface="Times New Roman" panose="02020603050405020304" pitchFamily="18" charset="0"/>
              </a:rPr>
              <a:t>.</a:t>
            </a:r>
          </a:p>
          <a:p>
            <a:pPr marL="360363" indent="-360363"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Several swadeshi movement across India like </a:t>
            </a:r>
            <a:r>
              <a:rPr lang="en-IN" sz="1700" b="1" dirty="0" err="1">
                <a:solidFill>
                  <a:schemeClr val="tx1"/>
                </a:solidFill>
                <a:latin typeface="Times New Roman" panose="02020603050405020304" pitchFamily="18" charset="0"/>
                <a:cs typeface="Times New Roman" panose="02020603050405020304" pitchFamily="18" charset="0"/>
              </a:rPr>
              <a:t>Vande</a:t>
            </a:r>
            <a:r>
              <a:rPr lang="en-IN" sz="1700" b="1" dirty="0">
                <a:solidFill>
                  <a:schemeClr val="tx1"/>
                </a:solidFill>
                <a:latin typeface="Times New Roman" panose="02020603050405020304" pitchFamily="18" charset="0"/>
                <a:cs typeface="Times New Roman" panose="02020603050405020304" pitchFamily="18" charset="0"/>
              </a:rPr>
              <a:t> </a:t>
            </a:r>
            <a:r>
              <a:rPr lang="en-IN" sz="1700" b="1" dirty="0" err="1">
                <a:solidFill>
                  <a:schemeClr val="tx1"/>
                </a:solidFill>
                <a:latin typeface="Times New Roman" panose="02020603050405020304" pitchFamily="18" charset="0"/>
                <a:cs typeface="Times New Roman" panose="02020603050405020304" pitchFamily="18" charset="0"/>
              </a:rPr>
              <a:t>Mataram</a:t>
            </a:r>
            <a:r>
              <a:rPr lang="en-IN" sz="1700" b="1" dirty="0">
                <a:solidFill>
                  <a:schemeClr val="tx1"/>
                </a:solidFill>
                <a:latin typeface="Times New Roman" panose="02020603050405020304" pitchFamily="18" charset="0"/>
                <a:cs typeface="Times New Roman" panose="02020603050405020304" pitchFamily="18" charset="0"/>
              </a:rPr>
              <a:t> </a:t>
            </a:r>
            <a:r>
              <a:rPr lang="en-IN" sz="1700" dirty="0">
                <a:solidFill>
                  <a:schemeClr val="tx1"/>
                </a:solidFill>
                <a:latin typeface="Times New Roman" panose="02020603050405020304" pitchFamily="18" charset="0"/>
                <a:cs typeface="Times New Roman" panose="02020603050405020304" pitchFamily="18" charset="0"/>
              </a:rPr>
              <a:t>movement in Andhra Pradesh, then </a:t>
            </a:r>
            <a:r>
              <a:rPr lang="en-IN" sz="1700" b="1" dirty="0">
                <a:solidFill>
                  <a:schemeClr val="tx1"/>
                </a:solidFill>
                <a:latin typeface="Times New Roman" panose="02020603050405020304" pitchFamily="18" charset="0"/>
                <a:cs typeface="Times New Roman" panose="02020603050405020304" pitchFamily="18" charset="0"/>
              </a:rPr>
              <a:t>Satyagraha movement </a:t>
            </a:r>
            <a:r>
              <a:rPr lang="en-IN" sz="1700" dirty="0">
                <a:solidFill>
                  <a:schemeClr val="tx1"/>
                </a:solidFill>
                <a:latin typeface="Times New Roman" panose="02020603050405020304" pitchFamily="18" charset="0"/>
                <a:cs typeface="Times New Roman" panose="02020603050405020304" pitchFamily="18" charset="0"/>
              </a:rPr>
              <a:t> laid by Mahatma Gandhi in 1915, and non-cooperation movement.</a:t>
            </a:r>
          </a:p>
          <a:p>
            <a:pPr marL="360363" indent="-360363"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Involvement of leaders  like </a:t>
            </a:r>
            <a:r>
              <a:rPr lang="en-IN" sz="1700" b="1" dirty="0" err="1">
                <a:solidFill>
                  <a:schemeClr val="tx1"/>
                </a:solidFill>
                <a:latin typeface="Times New Roman" panose="02020603050405020304" pitchFamily="18" charset="0"/>
                <a:cs typeface="Times New Roman" panose="02020603050405020304" pitchFamily="18" charset="0"/>
              </a:rPr>
              <a:t>Bala</a:t>
            </a:r>
            <a:r>
              <a:rPr lang="en-IN" sz="1700" b="1" dirty="0">
                <a:solidFill>
                  <a:schemeClr val="tx1"/>
                </a:solidFill>
                <a:latin typeface="Times New Roman" panose="02020603050405020304" pitchFamily="18" charset="0"/>
                <a:cs typeface="Times New Roman" panose="02020603050405020304" pitchFamily="18" charset="0"/>
              </a:rPr>
              <a:t> Gangadhar Tilak, Bipin Chandra Pal, Lala </a:t>
            </a:r>
            <a:r>
              <a:rPr lang="en-IN" sz="1700" b="1" dirty="0" err="1">
                <a:solidFill>
                  <a:schemeClr val="tx1"/>
                </a:solidFill>
                <a:latin typeface="Times New Roman" panose="02020603050405020304" pitchFamily="18" charset="0"/>
                <a:cs typeface="Times New Roman" panose="02020603050405020304" pitchFamily="18" charset="0"/>
              </a:rPr>
              <a:t>Lajapat</a:t>
            </a:r>
            <a:r>
              <a:rPr lang="en-IN" sz="1700" b="1" dirty="0">
                <a:solidFill>
                  <a:schemeClr val="tx1"/>
                </a:solidFill>
                <a:latin typeface="Times New Roman" panose="02020603050405020304" pitchFamily="18" charset="0"/>
                <a:cs typeface="Times New Roman" panose="02020603050405020304" pitchFamily="18" charset="0"/>
              </a:rPr>
              <a:t> Rai, Aurobindo Ghosh, Vo Chidambaram Pillai, </a:t>
            </a:r>
            <a:r>
              <a:rPr lang="en-IN" sz="1700" b="1" dirty="0" err="1">
                <a:solidFill>
                  <a:schemeClr val="tx1"/>
                </a:solidFill>
                <a:latin typeface="Times New Roman" panose="02020603050405020304" pitchFamily="18" charset="0"/>
                <a:cs typeface="Times New Roman" panose="02020603050405020304" pitchFamily="18" charset="0"/>
              </a:rPr>
              <a:t>Babu</a:t>
            </a:r>
            <a:r>
              <a:rPr lang="en-IN" sz="1700" b="1" dirty="0">
                <a:solidFill>
                  <a:schemeClr val="tx1"/>
                </a:solidFill>
                <a:latin typeface="Times New Roman" panose="02020603050405020304" pitchFamily="18" charset="0"/>
                <a:cs typeface="Times New Roman" panose="02020603050405020304" pitchFamily="18" charset="0"/>
              </a:rPr>
              <a:t> Genu </a:t>
            </a:r>
          </a:p>
          <a:p>
            <a:pPr marL="360363" indent="-360363">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Anti-British force against colonial government.</a:t>
            </a:r>
          </a:p>
          <a:p>
            <a:endParaRPr lang="en-IN" dirty="0"/>
          </a:p>
        </p:txBody>
      </p:sp>
      <p:pic>
        <p:nvPicPr>
          <p:cNvPr id="4" name="Content Placeholder 3">
            <a:extLst>
              <a:ext uri="{FF2B5EF4-FFF2-40B4-BE49-F238E27FC236}">
                <a16:creationId xmlns:a16="http://schemas.microsoft.com/office/drawing/2014/main" id="{FFAA8921-E373-460D-A0C7-36FC46C27464}"/>
              </a:ext>
            </a:extLst>
          </p:cNvPr>
          <p:cNvPicPr>
            <a:picLocks noChangeAspect="1"/>
          </p:cNvPicPr>
          <p:nvPr/>
        </p:nvPicPr>
        <p:blipFill>
          <a:blip r:embed="rId2"/>
          <a:stretch>
            <a:fillRect/>
          </a:stretch>
        </p:blipFill>
        <p:spPr>
          <a:xfrm>
            <a:off x="8146631" y="1690688"/>
            <a:ext cx="3574570" cy="4351338"/>
          </a:xfrm>
          <a:prstGeom prst="rect">
            <a:avLst/>
          </a:prstGeom>
        </p:spPr>
      </p:pic>
      <p:sp>
        <p:nvSpPr>
          <p:cNvPr id="5" name="Rectangle 4">
            <a:extLst>
              <a:ext uri="{FF2B5EF4-FFF2-40B4-BE49-F238E27FC236}">
                <a16:creationId xmlns:a16="http://schemas.microsoft.com/office/drawing/2014/main" id="{282C01C1-BC8A-4A9E-8573-951263D868A7}"/>
              </a:ext>
            </a:extLst>
          </p:cNvPr>
          <p:cNvSpPr/>
          <p:nvPr/>
        </p:nvSpPr>
        <p:spPr>
          <a:xfrm flipH="1">
            <a:off x="8791022" y="5992297"/>
            <a:ext cx="2493407" cy="369332"/>
          </a:xfrm>
          <a:prstGeom prst="rect">
            <a:avLst/>
          </a:prstGeom>
        </p:spPr>
        <p:txBody>
          <a:bodyPr wrap="square">
            <a:spAutoFit/>
          </a:bodyPr>
          <a:lstStyle/>
          <a:p>
            <a:r>
              <a:rPr lang="en-IN" b="1" dirty="0">
                <a:latin typeface="Times New Roman" panose="02020603050405020304" pitchFamily="18" charset="0"/>
                <a:cs typeface="Times New Roman" panose="02020603050405020304" pitchFamily="18" charset="0"/>
              </a:rPr>
              <a:t>Fig.9. Lord Curzon</a:t>
            </a:r>
          </a:p>
        </p:txBody>
      </p:sp>
    </p:spTree>
    <p:extLst>
      <p:ext uri="{BB962C8B-B14F-4D97-AF65-F5344CB8AC3E}">
        <p14:creationId xmlns:p14="http://schemas.microsoft.com/office/powerpoint/2010/main" val="1967832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69D16C-3B30-4703-9024-7E8DD57B0C2F}"/>
              </a:ext>
            </a:extLst>
          </p:cNvPr>
          <p:cNvSpPr>
            <a:spLocks noGrp="1"/>
          </p:cNvSpPr>
          <p:nvPr>
            <p:ph idx="1"/>
          </p:nvPr>
        </p:nvSpPr>
        <p:spPr/>
        <p:txBody>
          <a:bodyPr>
            <a:normAutofit fontScale="92500" lnSpcReduction="20000"/>
          </a:bodyPr>
          <a:lstStyle/>
          <a:p>
            <a:pPr marL="263525" indent="-263525" algn="just">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The idea behind Swadeshi was to build India self-reliant.</a:t>
            </a:r>
          </a:p>
          <a:p>
            <a:pPr marL="263525" indent="-263525" algn="just">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Boycott British goods (Manchester cloth, Liverpool salt).</a:t>
            </a:r>
          </a:p>
          <a:p>
            <a:pPr marL="263525" indent="-263525" algn="just">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Leaders like </a:t>
            </a:r>
            <a:r>
              <a:rPr lang="en-IN" sz="1800" dirty="0" err="1">
                <a:solidFill>
                  <a:schemeClr val="tx1"/>
                </a:solidFill>
                <a:latin typeface="Times New Roman" panose="02020603050405020304" pitchFamily="18" charset="0"/>
                <a:cs typeface="Times New Roman" panose="02020603050405020304" pitchFamily="18" charset="0"/>
              </a:rPr>
              <a:t>Naoroji</a:t>
            </a:r>
            <a:r>
              <a:rPr lang="en-IN" sz="1800" dirty="0">
                <a:solidFill>
                  <a:schemeClr val="tx1"/>
                </a:solidFill>
                <a:latin typeface="Times New Roman" panose="02020603050405020304" pitchFamily="18" charset="0"/>
                <a:cs typeface="Times New Roman" panose="02020603050405020304" pitchFamily="18" charset="0"/>
              </a:rPr>
              <a:t>, R. C. </a:t>
            </a:r>
            <a:r>
              <a:rPr lang="en-IN" sz="1800" dirty="0" err="1">
                <a:solidFill>
                  <a:schemeClr val="tx1"/>
                </a:solidFill>
                <a:latin typeface="Times New Roman" panose="02020603050405020304" pitchFamily="18" charset="0"/>
                <a:cs typeface="Times New Roman" panose="02020603050405020304" pitchFamily="18" charset="0"/>
              </a:rPr>
              <a:t>Dutt</a:t>
            </a:r>
            <a:r>
              <a:rPr lang="en-IN" sz="1800" dirty="0">
                <a:solidFill>
                  <a:schemeClr val="tx1"/>
                </a:solidFill>
                <a:latin typeface="Times New Roman" panose="02020603050405020304" pitchFamily="18" charset="0"/>
                <a:cs typeface="Times New Roman" panose="02020603050405020304" pitchFamily="18" charset="0"/>
              </a:rPr>
              <a:t> and Gokhale drew connections between India’s forced dependence on British manufactures and its poverty.</a:t>
            </a:r>
          </a:p>
          <a:p>
            <a:pPr marL="263525" indent="-263525" algn="just">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Economic self -reliance only solution for improving the socio-economic status of the people.</a:t>
            </a:r>
          </a:p>
          <a:p>
            <a:pPr marL="263525" indent="-263525" algn="just">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Establishment of national schools, colleges and science research institutes.</a:t>
            </a:r>
          </a:p>
          <a:p>
            <a:pPr marL="263525" indent="-263525" algn="just">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 Hindrance of swadeshi movement by British owned chemical and pharmaceutical industries.</a:t>
            </a:r>
          </a:p>
          <a:p>
            <a:pPr marL="263525" indent="-263525" algn="just">
              <a:buFont typeface="Wingdings" panose="05000000000000000000" pitchFamily="2" charset="2"/>
              <a:buChar char="q"/>
            </a:pPr>
            <a:r>
              <a:rPr lang="en-IN" sz="1800" dirty="0">
                <a:solidFill>
                  <a:schemeClr val="tx1"/>
                </a:solidFill>
                <a:latin typeface="Times New Roman" panose="02020603050405020304" pitchFamily="18" charset="0"/>
                <a:cs typeface="Times New Roman" panose="02020603050405020304" pitchFamily="18" charset="0"/>
              </a:rPr>
              <a:t>This is the time when Indian visionaries, scientists and social leaders felt the urge to establish science-based swadeshi small scale pharma and chemical industries in India.</a:t>
            </a:r>
          </a:p>
          <a:p>
            <a:pPr marL="263525" indent="-263525" algn="just">
              <a:buFont typeface="Wingdings" panose="05000000000000000000" pitchFamily="2" charset="2"/>
              <a:buChar char="q"/>
            </a:pPr>
            <a:r>
              <a:rPr lang="en-US" sz="1800" dirty="0">
                <a:solidFill>
                  <a:schemeClr val="tx1"/>
                </a:solidFill>
                <a:latin typeface="Times New Roman" panose="02020603050405020304" pitchFamily="18" charset="0"/>
                <a:cs typeface="Times New Roman" panose="02020603050405020304" pitchFamily="18" charset="0"/>
              </a:rPr>
              <a:t>Science based swadeshi industries started a new revolution in colonial India and helped in overcoming the bottleneck of self-reliance in the field of medicine and chemicals. </a:t>
            </a:r>
          </a:p>
          <a:p>
            <a:pPr marL="263525" indent="-263525" algn="just">
              <a:buFont typeface="Wingdings" panose="05000000000000000000" pitchFamily="2" charset="2"/>
              <a:buChar char="q"/>
            </a:pPr>
            <a:r>
              <a:rPr lang="en-IN" sz="1800" dirty="0">
                <a:latin typeface="Times New Roman" panose="02020603050405020304" pitchFamily="18" charset="0"/>
                <a:cs typeface="Times New Roman" panose="02020603050405020304" pitchFamily="18" charset="0"/>
              </a:rPr>
              <a:t>F</a:t>
            </a:r>
            <a:r>
              <a:rPr lang="en-IN" sz="1800" dirty="0">
                <a:solidFill>
                  <a:schemeClr val="tx1"/>
                </a:solidFill>
                <a:latin typeface="Times New Roman" panose="02020603050405020304" pitchFamily="18" charset="0"/>
                <a:cs typeface="Times New Roman" panose="02020603050405020304" pitchFamily="18" charset="0"/>
              </a:rPr>
              <a:t>ormation of various indigenous science based industries not only played a big role in the freedom movement but also made a significant contribution to the Indian economy. </a:t>
            </a:r>
          </a:p>
          <a:p>
            <a:pPr algn="just">
              <a:buFont typeface="Wingdings" panose="05000000000000000000" pitchFamily="2" charset="2"/>
              <a:buChar char="Ø"/>
            </a:pPr>
            <a:endParaRPr lang="en-IN"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IN" sz="2000" dirty="0">
              <a:latin typeface="Times New Roman" panose="02020603050405020304" pitchFamily="18" charset="0"/>
              <a:cs typeface="Times New Roman" panose="02020603050405020304" pitchFamily="18" charset="0"/>
            </a:endParaRPr>
          </a:p>
        </p:txBody>
      </p:sp>
      <p:sp>
        <p:nvSpPr>
          <p:cNvPr id="2" name="Rectangle 1"/>
          <p:cNvSpPr/>
          <p:nvPr/>
        </p:nvSpPr>
        <p:spPr>
          <a:xfrm>
            <a:off x="4741026" y="970210"/>
            <a:ext cx="2021707" cy="400110"/>
          </a:xfrm>
          <a:prstGeom prst="rect">
            <a:avLst/>
          </a:prstGeom>
        </p:spPr>
        <p:txBody>
          <a:bodyPr wrap="none">
            <a:spAutoFit/>
          </a:bodyPr>
          <a:lstStyle/>
          <a:p>
            <a:r>
              <a:rPr lang="en-IN" sz="2000" b="1" dirty="0">
                <a:solidFill>
                  <a:srgbClr val="C00000"/>
                </a:solidFill>
                <a:latin typeface="Times New Roman" panose="02020603050405020304" pitchFamily="18" charset="0"/>
                <a:cs typeface="Times New Roman" panose="02020603050405020304" pitchFamily="18" charset="0"/>
              </a:rPr>
              <a:t>Rise of Swadeshi</a:t>
            </a:r>
            <a:endParaRPr lang="en-IN" sz="2000" dirty="0">
              <a:solidFill>
                <a:srgbClr val="C00000"/>
              </a:solidFill>
            </a:endParaRPr>
          </a:p>
        </p:txBody>
      </p:sp>
    </p:spTree>
    <p:extLst>
      <p:ext uri="{BB962C8B-B14F-4D97-AF65-F5344CB8AC3E}">
        <p14:creationId xmlns:p14="http://schemas.microsoft.com/office/powerpoint/2010/main" val="201469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D3314D-D0E4-42A0-8726-2C0E0F92BB50}"/>
              </a:ext>
            </a:extLst>
          </p:cNvPr>
          <p:cNvSpPr>
            <a:spLocks noGrp="1"/>
          </p:cNvSpPr>
          <p:nvPr>
            <p:ph idx="1"/>
          </p:nvPr>
        </p:nvSpPr>
        <p:spPr>
          <a:xfrm>
            <a:off x="348343" y="1483361"/>
            <a:ext cx="7769497" cy="4693602"/>
          </a:xfrm>
        </p:spPr>
        <p:txBody>
          <a:bodyPr>
            <a:noAutofit/>
          </a:bodyPr>
          <a:lstStyle/>
          <a:p>
            <a:pPr marL="363538" indent="-363538" algn="jus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 </a:t>
            </a:r>
            <a:r>
              <a:rPr lang="en-IN" sz="1700" b="1" dirty="0">
                <a:solidFill>
                  <a:schemeClr val="tx1"/>
                </a:solidFill>
                <a:latin typeface="Times New Roman" panose="02020603050405020304" pitchFamily="18" charset="0"/>
                <a:cs typeface="Times New Roman" panose="02020603050405020304" pitchFamily="18" charset="0"/>
              </a:rPr>
              <a:t> Acharya Prafulla Chandra Ray was a</a:t>
            </a:r>
            <a:r>
              <a:rPr lang="en-IN" sz="1700" dirty="0">
                <a:solidFill>
                  <a:schemeClr val="tx1"/>
                </a:solidFill>
                <a:latin typeface="Times New Roman" panose="02020603050405020304" pitchFamily="18" charset="0"/>
                <a:cs typeface="Times New Roman" panose="02020603050405020304" pitchFamily="18" charset="0"/>
              </a:rPr>
              <a:t>ctively involved in educational reforms, industrial development, employment generation and poverty alleviation.</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Born on 2 August, 1861 in Khulna District of Bengal.</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Earned his Bachelor degree in sciences in 1885 and D. Sc in 1887 from Britain.</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In 1888 appointed at the Presidency College Calcutta.</a:t>
            </a:r>
          </a:p>
          <a:p>
            <a:pPr marL="263525" indent="-263525" algn="just">
              <a:buFont typeface="Wingdings" panose="05000000000000000000" pitchFamily="2" charset="2"/>
              <a:buChar char="§"/>
            </a:pPr>
            <a:r>
              <a:rPr lang="en-IN" sz="1700" dirty="0">
                <a:solidFill>
                  <a:srgbClr val="0070C0"/>
                </a:solidFill>
                <a:latin typeface="Times New Roman" panose="02020603050405020304" pitchFamily="18" charset="0"/>
                <a:cs typeface="Times New Roman" panose="02020603050405020304" pitchFamily="18" charset="0"/>
              </a:rPr>
              <a:t>He realized  that ‘science’ is the instrument for national reconstruction and envisioned a glorious India through an indigenously developed science and making India Industrially sufficient, especially in the field of pharmaceuticals and chemicals.</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 Build research foundations in chemistry by his publication of mercurous nitrite.</a:t>
            </a:r>
          </a:p>
          <a:p>
            <a:pPr marL="263525" indent="-263525" algn="just">
              <a:buFont typeface="Wingdings" panose="05000000000000000000" pitchFamily="2" charset="2"/>
              <a:buChar char="§"/>
            </a:pPr>
            <a:r>
              <a:rPr lang="en-US" sz="1700" dirty="0">
                <a:solidFill>
                  <a:schemeClr val="tx1"/>
                </a:solidFill>
                <a:latin typeface="Times New Roman" panose="02020603050405020304" pitchFamily="18" charset="0"/>
                <a:cs typeface="Times New Roman" panose="02020603050405020304" pitchFamily="18" charset="0"/>
              </a:rPr>
              <a:t>Known as “</a:t>
            </a:r>
            <a:r>
              <a:rPr lang="en-US" sz="1700" b="1" dirty="0">
                <a:solidFill>
                  <a:schemeClr val="tx1"/>
                </a:solidFill>
                <a:latin typeface="Times New Roman" panose="02020603050405020304" pitchFamily="18" charset="0"/>
                <a:cs typeface="Times New Roman" panose="02020603050405020304" pitchFamily="18" charset="0"/>
              </a:rPr>
              <a:t>Father of Nitrites</a:t>
            </a:r>
            <a:r>
              <a:rPr lang="en-US" sz="1700" dirty="0">
                <a:solidFill>
                  <a:schemeClr val="tx1"/>
                </a:solidFill>
                <a:latin typeface="Times New Roman" panose="02020603050405020304" pitchFamily="18" charset="0"/>
                <a:cs typeface="Times New Roman" panose="02020603050405020304" pitchFamily="18" charset="0"/>
              </a:rPr>
              <a:t>”.</a:t>
            </a:r>
            <a:endParaRPr lang="en-IN" sz="1700" dirty="0">
              <a:solidFill>
                <a:schemeClr val="tx1"/>
              </a:solidFill>
              <a:latin typeface="Times New Roman" panose="02020603050405020304" pitchFamily="18" charset="0"/>
              <a:cs typeface="Times New Roman" panose="02020603050405020304" pitchFamily="18" charset="0"/>
            </a:endParaRP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Released the first Indian Journal named </a:t>
            </a:r>
            <a:r>
              <a:rPr lang="en-IN" sz="1700" b="1" dirty="0">
                <a:solidFill>
                  <a:schemeClr val="tx1"/>
                </a:solidFill>
                <a:latin typeface="Times New Roman" panose="02020603050405020304" pitchFamily="18" charset="0"/>
                <a:cs typeface="Times New Roman" panose="02020603050405020304" pitchFamily="18" charset="0"/>
              </a:rPr>
              <a:t>Journal of the Indian Chemical Society.</a:t>
            </a:r>
          </a:p>
          <a:p>
            <a:pPr marL="263525" indent="-263525" algn="just">
              <a:buFont typeface="Wingdings" panose="05000000000000000000" pitchFamily="2" charset="2"/>
              <a:buChar char="§"/>
            </a:pPr>
            <a:r>
              <a:rPr lang="en-US" sz="1700" dirty="0">
                <a:solidFill>
                  <a:srgbClr val="00B0F0"/>
                </a:solidFill>
                <a:latin typeface="Times New Roman" panose="02020603050405020304" pitchFamily="18" charset="0"/>
                <a:cs typeface="Times New Roman" panose="02020603050405020304" pitchFamily="18" charset="0"/>
              </a:rPr>
              <a:t>He wrote the book “ </a:t>
            </a:r>
            <a:r>
              <a:rPr lang="en-US" sz="1700" b="1" dirty="0">
                <a:solidFill>
                  <a:schemeClr val="tx1"/>
                </a:solidFill>
                <a:latin typeface="Times New Roman" panose="02020603050405020304" pitchFamily="18" charset="0"/>
                <a:cs typeface="Times New Roman" panose="02020603050405020304" pitchFamily="18" charset="0"/>
              </a:rPr>
              <a:t>History of Hindu Chemistry”.</a:t>
            </a:r>
            <a:endParaRPr lang="en-IN" sz="1700" b="1" dirty="0">
              <a:solidFill>
                <a:schemeClr val="tx1"/>
              </a:solidFill>
              <a:latin typeface="Times New Roman" panose="02020603050405020304" pitchFamily="18" charset="0"/>
              <a:cs typeface="Times New Roman" panose="02020603050405020304" pitchFamily="18" charset="0"/>
            </a:endParaRPr>
          </a:p>
          <a:p>
            <a:pPr marL="363538" indent="-363538" algn="just">
              <a:buFont typeface="Wingdings" panose="05000000000000000000" pitchFamily="2" charset="2"/>
              <a:buChar char="Ø"/>
            </a:pPr>
            <a:endParaRPr lang="en-IN" sz="17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IN" sz="17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47329A37-5AF3-4993-BD41-E23C9F9FF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2310" y="2064066"/>
            <a:ext cx="3736340" cy="3015139"/>
          </a:xfrm>
          <a:prstGeom prst="rect">
            <a:avLst/>
          </a:prstGeom>
        </p:spPr>
      </p:pic>
      <p:sp>
        <p:nvSpPr>
          <p:cNvPr id="6" name="TextBox 5">
            <a:extLst>
              <a:ext uri="{FF2B5EF4-FFF2-40B4-BE49-F238E27FC236}">
                <a16:creationId xmlns:a16="http://schemas.microsoft.com/office/drawing/2014/main" id="{FAA0CC15-45C6-4593-8791-183A6008C82B}"/>
              </a:ext>
            </a:extLst>
          </p:cNvPr>
          <p:cNvSpPr txBox="1"/>
          <p:nvPr/>
        </p:nvSpPr>
        <p:spPr>
          <a:xfrm>
            <a:off x="8432800" y="5374640"/>
            <a:ext cx="3515360" cy="646331"/>
          </a:xfrm>
          <a:prstGeom prst="rect">
            <a:avLst/>
          </a:prstGeom>
          <a:noFill/>
        </p:spPr>
        <p:txBody>
          <a:bodyPr wrap="square" rtlCol="0">
            <a:spAutoFit/>
          </a:bodyPr>
          <a:lstStyle/>
          <a:p>
            <a:pPr algn="ctr"/>
            <a:r>
              <a:rPr lang="en-IN" b="1" dirty="0">
                <a:latin typeface="Times New Roman" panose="02020603050405020304" pitchFamily="18" charset="0"/>
                <a:cs typeface="Times New Roman" panose="02020603050405020304" pitchFamily="18" charset="0"/>
              </a:rPr>
              <a:t>Fig.10. </a:t>
            </a:r>
          </a:p>
          <a:p>
            <a:pPr algn="ctr"/>
            <a:r>
              <a:rPr lang="en-IN" b="1" dirty="0">
                <a:latin typeface="Times New Roman" panose="02020603050405020304" pitchFamily="18" charset="0"/>
                <a:cs typeface="Times New Roman" panose="02020603050405020304" pitchFamily="18" charset="0"/>
              </a:rPr>
              <a:t>Acharya Prafulla Chandra Ray</a:t>
            </a:r>
            <a:r>
              <a:rPr lang="en-IN" dirty="0"/>
              <a:t> </a:t>
            </a:r>
          </a:p>
        </p:txBody>
      </p:sp>
      <p:sp>
        <p:nvSpPr>
          <p:cNvPr id="7" name="Title 1">
            <a:extLst>
              <a:ext uri="{FF2B5EF4-FFF2-40B4-BE49-F238E27FC236}">
                <a16:creationId xmlns:a16="http://schemas.microsoft.com/office/drawing/2014/main" id="{4A8A385C-57AE-4187-8EB9-6F065A79E40F}"/>
              </a:ext>
            </a:extLst>
          </p:cNvPr>
          <p:cNvSpPr>
            <a:spLocks noGrp="1"/>
          </p:cNvSpPr>
          <p:nvPr>
            <p:ph type="title"/>
          </p:nvPr>
        </p:nvSpPr>
        <p:spPr>
          <a:xfrm>
            <a:off x="1097280" y="286604"/>
            <a:ext cx="10058400" cy="772940"/>
          </a:xfrm>
        </p:spPr>
        <p:txBody>
          <a:bodyPr>
            <a:normAutofit/>
          </a:bodyPr>
          <a:lstStyle/>
          <a:p>
            <a:pPr algn="ctr"/>
            <a:r>
              <a:rPr lang="en-IN" sz="2000" b="1" dirty="0">
                <a:solidFill>
                  <a:srgbClr val="C00000"/>
                </a:solidFill>
                <a:latin typeface="Times New Roman" panose="02020603050405020304" pitchFamily="18" charset="0"/>
                <a:cs typeface="Times New Roman" panose="02020603050405020304" pitchFamily="18" charset="0"/>
              </a:rPr>
              <a:t>Bengal Chemical and Pharmaceutical Works Ltd</a:t>
            </a:r>
            <a:r>
              <a:rPr lang="en-IN" sz="2400" b="1" dirty="0">
                <a:solidFill>
                  <a:srgbClr val="C00000"/>
                </a:solidFill>
                <a:latin typeface="Times New Roman" panose="02020603050405020304" pitchFamily="18" charset="0"/>
                <a:cs typeface="Times New Roman" panose="02020603050405020304" pitchFamily="18" charset="0"/>
              </a:rPr>
              <a:t>.</a:t>
            </a:r>
            <a:endParaRPr lang="en-IN" sz="2400" dirty="0">
              <a:solidFill>
                <a:srgbClr val="C00000"/>
              </a:solidFill>
            </a:endParaRPr>
          </a:p>
        </p:txBody>
      </p:sp>
    </p:spTree>
    <p:extLst>
      <p:ext uri="{BB962C8B-B14F-4D97-AF65-F5344CB8AC3E}">
        <p14:creationId xmlns:p14="http://schemas.microsoft.com/office/powerpoint/2010/main" val="2444671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2A38DD-966D-4F56-8322-CA78154659BE}"/>
              </a:ext>
            </a:extLst>
          </p:cNvPr>
          <p:cNvSpPr>
            <a:spLocks noGrp="1"/>
          </p:cNvSpPr>
          <p:nvPr>
            <p:ph idx="1"/>
          </p:nvPr>
        </p:nvSpPr>
        <p:spPr>
          <a:xfrm>
            <a:off x="533404" y="1792515"/>
            <a:ext cx="8436430" cy="4187371"/>
          </a:xfrm>
        </p:spPr>
        <p:txBody>
          <a:bodyPr>
            <a:normAutofit/>
          </a:bodyPr>
          <a:lstStyle/>
          <a:p>
            <a:pPr marL="360363" indent="-277813" algn="just">
              <a:buFont typeface="Wingdings" panose="05000000000000000000" pitchFamily="2" charset="2"/>
              <a:buChar char="§"/>
            </a:pPr>
            <a:r>
              <a:rPr lang="en-IN" sz="1700" dirty="0">
                <a:solidFill>
                  <a:srgbClr val="FF0000"/>
                </a:solidFill>
                <a:latin typeface="Times New Roman" panose="02020603050405020304" pitchFamily="18" charset="0"/>
                <a:cs typeface="Times New Roman" panose="02020603050405020304" pitchFamily="18" charset="0"/>
              </a:rPr>
              <a:t>Man behind the first swadeshi chemical industry.</a:t>
            </a:r>
          </a:p>
          <a:p>
            <a:pPr marL="360363" indent="-277813"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Created a small lab by own savings with a capital of </a:t>
            </a:r>
            <a:r>
              <a:rPr lang="en-IN" sz="1700" b="1" dirty="0">
                <a:solidFill>
                  <a:schemeClr val="tx1"/>
                </a:solidFill>
                <a:latin typeface="Times New Roman" panose="02020603050405020304" pitchFamily="18" charset="0"/>
                <a:cs typeface="Times New Roman" panose="02020603050405020304" pitchFamily="18" charset="0"/>
              </a:rPr>
              <a:t>Rs 700.</a:t>
            </a:r>
          </a:p>
          <a:p>
            <a:pPr marL="360363" indent="-277813"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Started experimenting with</a:t>
            </a:r>
            <a:r>
              <a:rPr lang="en-IN" sz="1700" b="1" dirty="0">
                <a:solidFill>
                  <a:schemeClr val="tx1"/>
                </a:solidFill>
                <a:latin typeface="Times New Roman" panose="02020603050405020304" pitchFamily="18" charset="0"/>
                <a:cs typeface="Times New Roman" panose="02020603050405020304" pitchFamily="18" charset="0"/>
              </a:rPr>
              <a:t> indigenous medicine.</a:t>
            </a:r>
          </a:p>
          <a:p>
            <a:pPr marL="360363" indent="-277813"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Led to the foundation of </a:t>
            </a:r>
            <a:r>
              <a:rPr lang="en-IN" sz="1700" b="1" dirty="0">
                <a:solidFill>
                  <a:schemeClr val="tx1"/>
                </a:solidFill>
                <a:latin typeface="Times New Roman" panose="02020603050405020304" pitchFamily="18" charset="0"/>
                <a:cs typeface="Times New Roman" panose="02020603050405020304" pitchFamily="18" charset="0"/>
              </a:rPr>
              <a:t>“Bengal Chemical Works</a:t>
            </a:r>
            <a:r>
              <a:rPr lang="en-IN" sz="1700" dirty="0">
                <a:solidFill>
                  <a:schemeClr val="tx1"/>
                </a:solidFill>
                <a:latin typeface="Times New Roman" panose="02020603050405020304" pitchFamily="18" charset="0"/>
                <a:cs typeface="Times New Roman" panose="02020603050405020304" pitchFamily="18" charset="0"/>
              </a:rPr>
              <a:t>” </a:t>
            </a:r>
            <a:r>
              <a:rPr lang="en-IN" sz="1700" b="1" dirty="0">
                <a:solidFill>
                  <a:schemeClr val="tx1"/>
                </a:solidFill>
                <a:latin typeface="Times New Roman" panose="02020603050405020304" pitchFamily="18" charset="0"/>
                <a:cs typeface="Times New Roman" panose="02020603050405020304" pitchFamily="18" charset="0"/>
              </a:rPr>
              <a:t>in 1892.</a:t>
            </a:r>
          </a:p>
          <a:p>
            <a:pPr marL="360363" indent="-277813"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His vision and dedication inspired many doctors like </a:t>
            </a:r>
            <a:r>
              <a:rPr lang="en-IN" sz="1700" dirty="0" err="1">
                <a:solidFill>
                  <a:schemeClr val="tx1"/>
                </a:solidFill>
                <a:latin typeface="Times New Roman" panose="02020603050405020304" pitchFamily="18" charset="0"/>
                <a:cs typeface="Times New Roman" panose="02020603050405020304" pitchFamily="18" charset="0"/>
              </a:rPr>
              <a:t>Dr.</a:t>
            </a:r>
            <a:r>
              <a:rPr lang="en-IN" sz="1700" dirty="0">
                <a:solidFill>
                  <a:schemeClr val="tx1"/>
                </a:solidFill>
                <a:latin typeface="Times New Roman" panose="02020603050405020304" pitchFamily="18" charset="0"/>
                <a:cs typeface="Times New Roman" panose="02020603050405020304" pitchFamily="18" charset="0"/>
              </a:rPr>
              <a:t> </a:t>
            </a:r>
            <a:r>
              <a:rPr lang="en-IN" sz="1700" dirty="0" err="1">
                <a:solidFill>
                  <a:schemeClr val="tx1"/>
                </a:solidFill>
                <a:latin typeface="Times New Roman" panose="02020603050405020304" pitchFamily="18" charset="0"/>
                <a:cs typeface="Times New Roman" panose="02020603050405020304" pitchFamily="18" charset="0"/>
              </a:rPr>
              <a:t>Amulya</a:t>
            </a:r>
            <a:r>
              <a:rPr lang="en-IN" sz="1700" dirty="0">
                <a:solidFill>
                  <a:schemeClr val="tx1"/>
                </a:solidFill>
                <a:latin typeface="Times New Roman" panose="02020603050405020304" pitchFamily="18" charset="0"/>
                <a:cs typeface="Times New Roman" panose="02020603050405020304" pitchFamily="18" charset="0"/>
              </a:rPr>
              <a:t> </a:t>
            </a:r>
            <a:r>
              <a:rPr lang="en-IN" sz="1700" dirty="0" err="1">
                <a:solidFill>
                  <a:schemeClr val="tx1"/>
                </a:solidFill>
                <a:latin typeface="Times New Roman" panose="02020603050405020304" pitchFamily="18" charset="0"/>
                <a:cs typeface="Times New Roman" panose="02020603050405020304" pitchFamily="18" charset="0"/>
              </a:rPr>
              <a:t>Charan</a:t>
            </a:r>
            <a:r>
              <a:rPr lang="en-IN" sz="1700" dirty="0">
                <a:solidFill>
                  <a:schemeClr val="tx1"/>
                </a:solidFill>
                <a:latin typeface="Times New Roman" panose="02020603050405020304" pitchFamily="18" charset="0"/>
                <a:cs typeface="Times New Roman" panose="02020603050405020304" pitchFamily="18" charset="0"/>
              </a:rPr>
              <a:t> </a:t>
            </a:r>
            <a:r>
              <a:rPr lang="en-IN" sz="1700" dirty="0" err="1">
                <a:solidFill>
                  <a:schemeClr val="tx1"/>
                </a:solidFill>
                <a:latin typeface="Times New Roman" panose="02020603050405020304" pitchFamily="18" charset="0"/>
                <a:cs typeface="Times New Roman" panose="02020603050405020304" pitchFamily="18" charset="0"/>
              </a:rPr>
              <a:t>Basu</a:t>
            </a:r>
            <a:r>
              <a:rPr lang="en-IN" sz="1700" dirty="0">
                <a:solidFill>
                  <a:schemeClr val="tx1"/>
                </a:solidFill>
                <a:latin typeface="Times New Roman" panose="02020603050405020304" pitchFamily="18" charset="0"/>
                <a:cs typeface="Times New Roman" panose="02020603050405020304" pitchFamily="18" charset="0"/>
              </a:rPr>
              <a:t>, leaders like Chandra </a:t>
            </a:r>
            <a:r>
              <a:rPr lang="en-IN" sz="1700" dirty="0" err="1">
                <a:solidFill>
                  <a:schemeClr val="tx1"/>
                </a:solidFill>
                <a:latin typeface="Times New Roman" panose="02020603050405020304" pitchFamily="18" charset="0"/>
                <a:cs typeface="Times New Roman" panose="02020603050405020304" pitchFamily="18" charset="0"/>
              </a:rPr>
              <a:t>Bhusan</a:t>
            </a:r>
            <a:r>
              <a:rPr lang="en-IN" sz="1700" dirty="0">
                <a:solidFill>
                  <a:schemeClr val="tx1"/>
                </a:solidFill>
                <a:latin typeface="Times New Roman" panose="02020603050405020304" pitchFamily="18" charset="0"/>
                <a:cs typeface="Times New Roman" panose="02020603050405020304" pitchFamily="18" charset="0"/>
              </a:rPr>
              <a:t> </a:t>
            </a:r>
            <a:r>
              <a:rPr lang="en-IN" sz="1700" dirty="0" err="1">
                <a:solidFill>
                  <a:schemeClr val="tx1"/>
                </a:solidFill>
                <a:latin typeface="Times New Roman" panose="02020603050405020304" pitchFamily="18" charset="0"/>
                <a:cs typeface="Times New Roman" panose="02020603050405020304" pitchFamily="18" charset="0"/>
              </a:rPr>
              <a:t>Bhaduri</a:t>
            </a:r>
            <a:r>
              <a:rPr lang="en-IN" sz="1700" dirty="0">
                <a:solidFill>
                  <a:schemeClr val="tx1"/>
                </a:solidFill>
                <a:latin typeface="Times New Roman" panose="02020603050405020304" pitchFamily="18" charset="0"/>
                <a:cs typeface="Times New Roman" panose="02020603050405020304" pitchFamily="18" charset="0"/>
              </a:rPr>
              <a:t>, Radha </a:t>
            </a:r>
            <a:r>
              <a:rPr lang="en-IN" sz="1700" dirty="0" err="1">
                <a:solidFill>
                  <a:schemeClr val="tx1"/>
                </a:solidFill>
                <a:latin typeface="Times New Roman" panose="02020603050405020304" pitchFamily="18" charset="0"/>
                <a:cs typeface="Times New Roman" panose="02020603050405020304" pitchFamily="18" charset="0"/>
              </a:rPr>
              <a:t>Gobinda</a:t>
            </a:r>
            <a:r>
              <a:rPr lang="en-IN" sz="1700" dirty="0">
                <a:solidFill>
                  <a:schemeClr val="tx1"/>
                </a:solidFill>
                <a:latin typeface="Times New Roman" panose="02020603050405020304" pitchFamily="18" charset="0"/>
                <a:cs typeface="Times New Roman" panose="02020603050405020304" pitchFamily="18" charset="0"/>
              </a:rPr>
              <a:t> Kar, </a:t>
            </a:r>
            <a:r>
              <a:rPr lang="en-IN" sz="1700" dirty="0" err="1">
                <a:solidFill>
                  <a:schemeClr val="tx1"/>
                </a:solidFill>
                <a:latin typeface="Times New Roman" panose="02020603050405020304" pitchFamily="18" charset="0"/>
                <a:cs typeface="Times New Roman" panose="02020603050405020304" pitchFamily="18" charset="0"/>
              </a:rPr>
              <a:t>Kulbhusan</a:t>
            </a:r>
            <a:r>
              <a:rPr lang="en-IN" sz="1700" dirty="0">
                <a:solidFill>
                  <a:schemeClr val="tx1"/>
                </a:solidFill>
                <a:latin typeface="Times New Roman" panose="02020603050405020304" pitchFamily="18" charset="0"/>
                <a:cs typeface="Times New Roman" panose="02020603050405020304" pitchFamily="18" charset="0"/>
              </a:rPr>
              <a:t> </a:t>
            </a:r>
            <a:r>
              <a:rPr lang="en-IN" sz="1700" dirty="0" err="1">
                <a:solidFill>
                  <a:schemeClr val="tx1"/>
                </a:solidFill>
                <a:latin typeface="Times New Roman" panose="02020603050405020304" pitchFamily="18" charset="0"/>
                <a:cs typeface="Times New Roman" panose="02020603050405020304" pitchFamily="18" charset="0"/>
              </a:rPr>
              <a:t>Bhaduri</a:t>
            </a:r>
            <a:r>
              <a:rPr lang="en-IN" sz="1700" dirty="0">
                <a:solidFill>
                  <a:schemeClr val="tx1"/>
                </a:solidFill>
                <a:latin typeface="Times New Roman" panose="02020603050405020304" pitchFamily="18" charset="0"/>
                <a:cs typeface="Times New Roman" panose="02020603050405020304" pitchFamily="18" charset="0"/>
              </a:rPr>
              <a:t>, and Suresh Prasad </a:t>
            </a:r>
            <a:r>
              <a:rPr lang="en-IN" sz="1700" dirty="0" err="1">
                <a:solidFill>
                  <a:schemeClr val="tx1"/>
                </a:solidFill>
                <a:latin typeface="Times New Roman" panose="02020603050405020304" pitchFamily="18" charset="0"/>
                <a:cs typeface="Times New Roman" panose="02020603050405020304" pitchFamily="18" charset="0"/>
              </a:rPr>
              <a:t>Chittaranjan</a:t>
            </a:r>
            <a:r>
              <a:rPr lang="en-IN" sz="1700" dirty="0">
                <a:solidFill>
                  <a:schemeClr val="tx1"/>
                </a:solidFill>
                <a:latin typeface="Times New Roman" panose="02020603050405020304" pitchFamily="18" charset="0"/>
                <a:cs typeface="Times New Roman" panose="02020603050405020304" pitchFamily="18" charset="0"/>
              </a:rPr>
              <a:t> Das and Subhas Chandra Bose.</a:t>
            </a:r>
          </a:p>
          <a:p>
            <a:pPr marL="360363" indent="-277813" algn="just">
              <a:buFont typeface="Wingdings" panose="05000000000000000000" pitchFamily="2" charset="2"/>
              <a:buChar char="§"/>
            </a:pPr>
            <a:r>
              <a:rPr lang="en-IN" sz="1700" b="1" dirty="0">
                <a:solidFill>
                  <a:schemeClr val="tx1"/>
                </a:solidFill>
                <a:latin typeface="Times New Roman" panose="02020603050405020304" pitchFamily="18" charset="0"/>
                <a:cs typeface="Times New Roman" panose="02020603050405020304" pitchFamily="18" charset="0"/>
              </a:rPr>
              <a:t>Bengal Chemical and Pharmaceutical Works Ltd. (BCPL) in 1901. </a:t>
            </a:r>
            <a:endParaRPr lang="en-IN" sz="1700" dirty="0">
              <a:solidFill>
                <a:schemeClr val="tx1"/>
              </a:solidFill>
              <a:latin typeface="Times New Roman" panose="02020603050405020304" pitchFamily="18" charset="0"/>
              <a:cs typeface="Times New Roman" panose="02020603050405020304" pitchFamily="18" charset="0"/>
            </a:endParaRPr>
          </a:p>
          <a:p>
            <a:pPr marL="360363" indent="-277813"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Laid the foundation of several other industries including the </a:t>
            </a:r>
            <a:r>
              <a:rPr lang="en-IN" sz="1700" b="1" dirty="0">
                <a:solidFill>
                  <a:schemeClr val="tx1"/>
                </a:solidFill>
                <a:latin typeface="Times New Roman" panose="02020603050405020304" pitchFamily="18" charset="0"/>
                <a:cs typeface="Times New Roman" panose="02020603050405020304" pitchFamily="18" charset="0"/>
              </a:rPr>
              <a:t>Calcutta Pottery Works, Bengal Enamel Works, National Tannery Works, Bengal Steam Navigation Company.</a:t>
            </a:r>
          </a:p>
          <a:p>
            <a:pPr marL="360363" indent="-277813" algn="just">
              <a:buFont typeface="Wingdings" panose="05000000000000000000" pitchFamily="2" charset="2"/>
              <a:buChar char="§"/>
            </a:pPr>
            <a:r>
              <a:rPr lang="en-IN" sz="1700" dirty="0">
                <a:solidFill>
                  <a:srgbClr val="002060"/>
                </a:solidFill>
                <a:latin typeface="Times New Roman" panose="02020603050405020304" pitchFamily="18" charset="0"/>
                <a:cs typeface="Times New Roman" panose="02020603050405020304" pitchFamily="18" charset="0"/>
              </a:rPr>
              <a:t>These efforts created a huge number of employment and raised the socio-economic status of Indians during the colonial period.</a:t>
            </a:r>
            <a:endParaRPr lang="en-IN" sz="1700" b="1" dirty="0">
              <a:latin typeface="Times New Roman" panose="02020603050405020304" pitchFamily="18" charset="0"/>
              <a:cs typeface="Times New Roman" panose="02020603050405020304" pitchFamily="18" charset="0"/>
            </a:endParaRPr>
          </a:p>
        </p:txBody>
      </p:sp>
      <p:pic>
        <p:nvPicPr>
          <p:cNvPr id="4" name="image2.png">
            <a:extLst>
              <a:ext uri="{FF2B5EF4-FFF2-40B4-BE49-F238E27FC236}">
                <a16:creationId xmlns:a16="http://schemas.microsoft.com/office/drawing/2014/main" id="{0BAF1DE2-9275-4AC8-BCED-4F46A8EE9FC0}"/>
              </a:ext>
            </a:extLst>
          </p:cNvPr>
          <p:cNvPicPr/>
          <p:nvPr/>
        </p:nvPicPr>
        <p:blipFill rotWithShape="1">
          <a:blip r:embed="rId2"/>
          <a:srcRect r="63859"/>
          <a:stretch/>
        </p:blipFill>
        <p:spPr>
          <a:xfrm>
            <a:off x="6680201" y="855617"/>
            <a:ext cx="2148114" cy="2474686"/>
          </a:xfrm>
          <a:prstGeom prst="rect">
            <a:avLst/>
          </a:prstGeom>
          <a:ln/>
        </p:spPr>
      </p:pic>
      <p:pic>
        <p:nvPicPr>
          <p:cNvPr id="7" name="image2.png">
            <a:extLst>
              <a:ext uri="{FF2B5EF4-FFF2-40B4-BE49-F238E27FC236}">
                <a16:creationId xmlns:a16="http://schemas.microsoft.com/office/drawing/2014/main" id="{0BAF1DE2-9275-4AC8-BCED-4F46A8EE9FC0}"/>
              </a:ext>
            </a:extLst>
          </p:cNvPr>
          <p:cNvPicPr/>
          <p:nvPr/>
        </p:nvPicPr>
        <p:blipFill rotWithShape="1">
          <a:blip r:embed="rId2"/>
          <a:srcRect l="36630"/>
          <a:stretch/>
        </p:blipFill>
        <p:spPr>
          <a:xfrm>
            <a:off x="9231086" y="1679665"/>
            <a:ext cx="2873830" cy="3154318"/>
          </a:xfrm>
          <a:prstGeom prst="rect">
            <a:avLst/>
          </a:prstGeom>
          <a:ln/>
        </p:spPr>
      </p:pic>
      <p:sp>
        <p:nvSpPr>
          <p:cNvPr id="8" name="TextBox 7">
            <a:extLst>
              <a:ext uri="{FF2B5EF4-FFF2-40B4-BE49-F238E27FC236}">
                <a16:creationId xmlns:a16="http://schemas.microsoft.com/office/drawing/2014/main" id="{F9DE2121-77FE-4865-8513-EDEFC264EF25}"/>
              </a:ext>
            </a:extLst>
          </p:cNvPr>
          <p:cNvSpPr txBox="1"/>
          <p:nvPr/>
        </p:nvSpPr>
        <p:spPr>
          <a:xfrm>
            <a:off x="9231086" y="4833983"/>
            <a:ext cx="2619829" cy="1200329"/>
          </a:xfrm>
          <a:prstGeom prst="rect">
            <a:avLst/>
          </a:prstGeom>
          <a:noFill/>
        </p:spPr>
        <p:txBody>
          <a:bodyPr wrap="square" rtlCol="0">
            <a:spAutoFit/>
          </a:bodyPr>
          <a:lstStyle/>
          <a:p>
            <a:pPr algn="ctr"/>
            <a:r>
              <a:rPr lang="en-IN" b="1" dirty="0">
                <a:latin typeface="Times New Roman" panose="02020603050405020304" pitchFamily="18" charset="0"/>
                <a:cs typeface="Times New Roman" panose="02020603050405020304" pitchFamily="18" charset="0"/>
              </a:rPr>
              <a:t>Fig.11. Bengal Chemical and Pharmaceutical Works Ltd. (BCPL) </a:t>
            </a:r>
            <a:endParaRPr lang="en-IN" dirty="0"/>
          </a:p>
          <a:p>
            <a:endParaRPr lang="en-IN" dirty="0"/>
          </a:p>
        </p:txBody>
      </p:sp>
    </p:spTree>
    <p:extLst>
      <p:ext uri="{BB962C8B-B14F-4D97-AF65-F5344CB8AC3E}">
        <p14:creationId xmlns:p14="http://schemas.microsoft.com/office/powerpoint/2010/main" val="1058543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2C8EC0-D25C-45CE-A208-B50FFEE3BE90}"/>
              </a:ext>
            </a:extLst>
          </p:cNvPr>
          <p:cNvSpPr>
            <a:spLocks noGrp="1"/>
          </p:cNvSpPr>
          <p:nvPr>
            <p:ph idx="1"/>
          </p:nvPr>
        </p:nvSpPr>
        <p:spPr>
          <a:xfrm>
            <a:off x="1097280" y="1845734"/>
            <a:ext cx="6842034" cy="4023360"/>
          </a:xfrm>
        </p:spPr>
        <p:txBody>
          <a:bodyPr>
            <a:normAutofit/>
          </a:bodyPr>
          <a:lstStyle/>
          <a:p>
            <a:pPr marL="263525" indent="-263525" algn="just">
              <a:buFont typeface="Wingdings" panose="05000000000000000000" pitchFamily="2" charset="2"/>
              <a:buChar char="§"/>
              <a:tabLst>
                <a:tab pos="363538" algn="l"/>
              </a:tabLst>
            </a:pPr>
            <a:r>
              <a:rPr lang="en-IN" sz="1700" dirty="0">
                <a:solidFill>
                  <a:schemeClr val="tx1"/>
                </a:solidFill>
                <a:latin typeface="Times New Roman" panose="02020603050405020304" pitchFamily="18" charset="0"/>
                <a:cs typeface="Times New Roman" panose="02020603050405020304" pitchFamily="18" charset="0"/>
              </a:rPr>
              <a:t>Replaced many British products with diverse product range and became a leading chemical and pharmaceutical company of our country.</a:t>
            </a:r>
          </a:p>
          <a:p>
            <a:pPr marL="263525" indent="-263525" algn="just">
              <a:buFont typeface="Wingdings" panose="05000000000000000000" pitchFamily="2" charset="2"/>
              <a:buChar char="§"/>
              <a:tabLst>
                <a:tab pos="363538" algn="l"/>
              </a:tabLst>
            </a:pPr>
            <a:r>
              <a:rPr lang="en-IN" sz="1700" dirty="0">
                <a:solidFill>
                  <a:schemeClr val="tx1"/>
                </a:solidFill>
                <a:latin typeface="Times New Roman" panose="02020603050405020304" pitchFamily="18" charset="0"/>
                <a:cs typeface="Times New Roman" panose="02020603050405020304" pitchFamily="18" charset="0"/>
              </a:rPr>
              <a:t>Assisted revolutionaries in preparing explosives.</a:t>
            </a:r>
          </a:p>
          <a:p>
            <a:pPr marL="263525" indent="-263525" algn="just">
              <a:buFont typeface="Wingdings" panose="05000000000000000000" pitchFamily="2" charset="2"/>
              <a:buChar char="§"/>
              <a:tabLst>
                <a:tab pos="363538" algn="l"/>
              </a:tabLst>
            </a:pPr>
            <a:r>
              <a:rPr lang="en-IN" sz="1700" dirty="0">
                <a:solidFill>
                  <a:srgbClr val="002060"/>
                </a:solidFill>
                <a:latin typeface="Times New Roman" panose="02020603050405020304" pitchFamily="18" charset="0"/>
                <a:cs typeface="Times New Roman" panose="02020603050405020304" pitchFamily="18" charset="0"/>
              </a:rPr>
              <a:t>The British administration recorded his name as a ‘revolutionary in the garb of a scientist.</a:t>
            </a:r>
          </a:p>
          <a:p>
            <a:pPr marL="0" indent="0" algn="just">
              <a:buNone/>
              <a:tabLst>
                <a:tab pos="363538" algn="l"/>
              </a:tabLst>
            </a:pPr>
            <a:r>
              <a:rPr lang="en-IN" b="1" dirty="0">
                <a:solidFill>
                  <a:srgbClr val="FF0000"/>
                </a:solidFill>
                <a:latin typeface="Times New Roman" panose="02020603050405020304" pitchFamily="18" charset="0"/>
                <a:cs typeface="Times New Roman" panose="02020603050405020304" pitchFamily="18" charset="0"/>
              </a:rPr>
              <a:t>Today’s Status</a:t>
            </a:r>
          </a:p>
          <a:p>
            <a:pPr marL="263525" indent="-263525" algn="just">
              <a:buFont typeface="Wingdings" panose="05000000000000000000" pitchFamily="2" charset="2"/>
              <a:buChar char="§"/>
              <a:tabLst>
                <a:tab pos="363538" algn="l"/>
              </a:tabLst>
            </a:pPr>
            <a:r>
              <a:rPr lang="en-IN" sz="1700" dirty="0">
                <a:solidFill>
                  <a:schemeClr val="tx1"/>
                </a:solidFill>
                <a:latin typeface="Times New Roman" panose="02020603050405020304" pitchFamily="18" charset="0"/>
                <a:cs typeface="Times New Roman" panose="02020603050405020304" pitchFamily="18" charset="0"/>
              </a:rPr>
              <a:t>Bengal Chemicals is a trusted name in the field of Home Products, Pharmaceuticals and Chemicals with a rich heritage for more than 100 years giving annual turnover of </a:t>
            </a:r>
            <a:r>
              <a:rPr lang="en-IN" sz="1700" b="1" dirty="0">
                <a:solidFill>
                  <a:schemeClr val="tx1"/>
                </a:solidFill>
                <a:latin typeface="Times New Roman" panose="02020603050405020304" pitchFamily="18" charset="0"/>
                <a:cs typeface="Times New Roman" panose="02020603050405020304" pitchFamily="18" charset="0"/>
              </a:rPr>
              <a:t>Rs 50-100 crores.</a:t>
            </a:r>
            <a:endParaRPr lang="en-IN" sz="17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IN" sz="1700" dirty="0">
              <a:solidFill>
                <a:schemeClr val="tx1"/>
              </a:solidFill>
              <a:latin typeface="Times New Roman" panose="02020603050405020304" pitchFamily="18" charset="0"/>
              <a:cs typeface="Times New Roman" panose="02020603050405020304" pitchFamily="18" charset="0"/>
            </a:endParaRPr>
          </a:p>
        </p:txBody>
      </p:sp>
      <p:pic>
        <p:nvPicPr>
          <p:cNvPr id="4098" name="Picture 2" descr="Beyond the test tube~II - The States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4832" y="1845734"/>
            <a:ext cx="2619375"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344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4C455-E202-438B-B73E-67E192B7147E}"/>
              </a:ext>
            </a:extLst>
          </p:cNvPr>
          <p:cNvSpPr>
            <a:spLocks noGrp="1"/>
          </p:cNvSpPr>
          <p:nvPr>
            <p:ph type="title"/>
          </p:nvPr>
        </p:nvSpPr>
        <p:spPr>
          <a:xfrm>
            <a:off x="311513" y="459822"/>
            <a:ext cx="9392920" cy="609600"/>
          </a:xfrm>
        </p:spPr>
        <p:txBody>
          <a:bodyPr>
            <a:normAutofit fontScale="90000"/>
          </a:bodyPr>
          <a:lstStyle/>
          <a:p>
            <a:pPr algn="ctr"/>
            <a:r>
              <a:rPr lang="en-IN" sz="2200" b="1" dirty="0">
                <a:solidFill>
                  <a:srgbClr val="C00000"/>
                </a:solidFill>
                <a:latin typeface="Times New Roman" panose="02020603050405020304" pitchFamily="18" charset="0"/>
                <a:cs typeface="Times New Roman" panose="02020603050405020304" pitchFamily="18" charset="0"/>
              </a:rPr>
              <a:t> Calcutta Chemical by </a:t>
            </a:r>
            <a:r>
              <a:rPr lang="en-IN" sz="2200" b="1" dirty="0" err="1">
                <a:solidFill>
                  <a:srgbClr val="C00000"/>
                </a:solidFill>
                <a:latin typeface="Times New Roman" panose="02020603050405020304" pitchFamily="18" charset="0"/>
                <a:cs typeface="Times New Roman" panose="02020603050405020304" pitchFamily="18" charset="0"/>
              </a:rPr>
              <a:t>Khagendra</a:t>
            </a:r>
            <a:r>
              <a:rPr lang="en-IN" sz="2200" b="1" dirty="0">
                <a:solidFill>
                  <a:srgbClr val="C00000"/>
                </a:solidFill>
                <a:latin typeface="Times New Roman" panose="02020603050405020304" pitchFamily="18" charset="0"/>
                <a:cs typeface="Times New Roman" panose="02020603050405020304" pitchFamily="18" charset="0"/>
              </a:rPr>
              <a:t> Chandra Das</a:t>
            </a:r>
            <a:br>
              <a:rPr lang="en-IN" dirty="0">
                <a:solidFill>
                  <a:srgbClr val="C00000"/>
                </a:solidFill>
                <a:latin typeface="Times New Roman" panose="02020603050405020304" pitchFamily="18" charset="0"/>
                <a:cs typeface="Times New Roman" panose="02020603050405020304" pitchFamily="18" charset="0"/>
              </a:rPr>
            </a:br>
            <a:endParaRPr lang="en-IN" sz="20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2D011B-172B-42FF-8A03-F292BBEC4B02}"/>
              </a:ext>
            </a:extLst>
          </p:cNvPr>
          <p:cNvSpPr>
            <a:spLocks noGrp="1"/>
          </p:cNvSpPr>
          <p:nvPr>
            <p:ph idx="1"/>
          </p:nvPr>
        </p:nvSpPr>
        <p:spPr>
          <a:xfrm>
            <a:off x="311513" y="1394797"/>
            <a:ext cx="8454571" cy="4933432"/>
          </a:xfrm>
        </p:spPr>
        <p:txBody>
          <a:bodyPr>
            <a:normAutofit lnSpcReduction="10000"/>
          </a:bodyPr>
          <a:lstStyle/>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Born in environment heavily influenced by swadeshi sentiments.</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 Completed his education from Kolkata Presidency College.</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Became part of swadeshi movement with political leaders like </a:t>
            </a:r>
            <a:r>
              <a:rPr lang="en-IN" sz="1700" dirty="0" err="1">
                <a:solidFill>
                  <a:schemeClr val="tx1"/>
                </a:solidFill>
                <a:latin typeface="Times New Roman" panose="02020603050405020304" pitchFamily="18" charset="0"/>
                <a:cs typeface="Times New Roman" panose="02020603050405020304" pitchFamily="18" charset="0"/>
              </a:rPr>
              <a:t>Surendranath</a:t>
            </a:r>
            <a:r>
              <a:rPr lang="en-IN" sz="1700" dirty="0">
                <a:solidFill>
                  <a:schemeClr val="tx1"/>
                </a:solidFill>
                <a:latin typeface="Times New Roman" panose="02020603050405020304" pitchFamily="18" charset="0"/>
                <a:cs typeface="Times New Roman" panose="02020603050405020304" pitchFamily="18" charset="0"/>
              </a:rPr>
              <a:t> Banerjee, Bal Gangadhar Tilak.</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Completed his graduation in chemistry in 1910 from Stanford University.</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Became the forerunners of the original “</a:t>
            </a:r>
            <a:r>
              <a:rPr lang="en-IN" sz="1700" b="1" dirty="0">
                <a:solidFill>
                  <a:schemeClr val="tx1"/>
                </a:solidFill>
                <a:latin typeface="Times New Roman" panose="02020603050405020304" pitchFamily="18" charset="0"/>
                <a:cs typeface="Times New Roman" panose="02020603050405020304" pitchFamily="18" charset="0"/>
              </a:rPr>
              <a:t>Make in India '' </a:t>
            </a:r>
            <a:r>
              <a:rPr lang="en-IN" sz="1700" dirty="0">
                <a:solidFill>
                  <a:schemeClr val="tx1"/>
                </a:solidFill>
                <a:latin typeface="Times New Roman" panose="02020603050405020304" pitchFamily="18" charset="0"/>
                <a:cs typeface="Times New Roman" panose="02020603050405020304" pitchFamily="18" charset="0"/>
              </a:rPr>
              <a:t>movement and associated with the Indian Independence league in California Branch.</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Studied  pharmaceutical and chemical industry business from Japan University.</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Explored the chemical properties of neem and established </a:t>
            </a:r>
            <a:r>
              <a:rPr lang="en-IN" sz="1700" b="1" dirty="0">
                <a:solidFill>
                  <a:schemeClr val="tx1"/>
                </a:solidFill>
                <a:latin typeface="Times New Roman" panose="02020603050405020304" pitchFamily="18" charset="0"/>
                <a:cs typeface="Times New Roman" panose="02020603050405020304" pitchFamily="18" charset="0"/>
              </a:rPr>
              <a:t>swadeshi</a:t>
            </a:r>
            <a:r>
              <a:rPr lang="en-IN" sz="1700" dirty="0">
                <a:solidFill>
                  <a:schemeClr val="tx1"/>
                </a:solidFill>
                <a:latin typeface="Times New Roman" panose="02020603050405020304" pitchFamily="18" charset="0"/>
                <a:cs typeface="Times New Roman" panose="02020603050405020304" pitchFamily="18" charset="0"/>
              </a:rPr>
              <a:t> venture </a:t>
            </a:r>
            <a:r>
              <a:rPr lang="en-IN" sz="1700" b="1" dirty="0">
                <a:solidFill>
                  <a:schemeClr val="tx1"/>
                </a:solidFill>
                <a:latin typeface="Times New Roman" panose="02020603050405020304" pitchFamily="18" charset="0"/>
                <a:cs typeface="Times New Roman" panose="02020603050405020304" pitchFamily="18" charset="0"/>
              </a:rPr>
              <a:t>Calcutta chemical company in 1916 </a:t>
            </a:r>
            <a:r>
              <a:rPr lang="en-IN" sz="1700" dirty="0">
                <a:solidFill>
                  <a:schemeClr val="tx1"/>
                </a:solidFill>
                <a:latin typeface="Times New Roman" panose="02020603050405020304" pitchFamily="18" charset="0"/>
                <a:cs typeface="Times New Roman" panose="02020603050405020304" pitchFamily="18" charset="0"/>
              </a:rPr>
              <a:t>(</a:t>
            </a:r>
            <a:r>
              <a:rPr lang="en-IN" sz="1700" dirty="0" err="1">
                <a:solidFill>
                  <a:schemeClr val="tx1"/>
                </a:solidFill>
                <a:latin typeface="Times New Roman" panose="02020603050405020304" pitchFamily="18" charset="0"/>
                <a:cs typeface="Times New Roman" panose="02020603050405020304" pitchFamily="18" charset="0"/>
              </a:rPr>
              <a:t>Barua</a:t>
            </a:r>
            <a:r>
              <a:rPr lang="en-IN" sz="1700" dirty="0">
                <a:solidFill>
                  <a:schemeClr val="tx1"/>
                </a:solidFill>
                <a:latin typeface="Times New Roman" panose="02020603050405020304" pitchFamily="18" charset="0"/>
                <a:cs typeface="Times New Roman" panose="02020603050405020304" pitchFamily="18" charset="0"/>
              </a:rPr>
              <a:t>, 2020) with the help of his two friends R N Sen and B N Maitra.</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In </a:t>
            </a:r>
            <a:r>
              <a:rPr lang="en-IN" sz="1700" b="1" dirty="0">
                <a:solidFill>
                  <a:schemeClr val="tx1"/>
                </a:solidFill>
                <a:latin typeface="Times New Roman" panose="02020603050405020304" pitchFamily="18" charset="0"/>
                <a:cs typeface="Times New Roman" panose="02020603050405020304" pitchFamily="18" charset="0"/>
              </a:rPr>
              <a:t>1920</a:t>
            </a:r>
            <a:r>
              <a:rPr lang="en-IN" sz="1700" dirty="0">
                <a:solidFill>
                  <a:schemeClr val="tx1"/>
                </a:solidFill>
                <a:latin typeface="Times New Roman" panose="02020603050405020304" pitchFamily="18" charset="0"/>
                <a:cs typeface="Times New Roman" panose="02020603050405020304" pitchFamily="18" charset="0"/>
              </a:rPr>
              <a:t> produced neem based soap marketed under name </a:t>
            </a:r>
            <a:r>
              <a:rPr lang="en-IN" sz="1700" b="1" dirty="0">
                <a:solidFill>
                  <a:schemeClr val="tx1"/>
                </a:solidFill>
                <a:latin typeface="Times New Roman" panose="02020603050405020304" pitchFamily="18" charset="0"/>
                <a:cs typeface="Times New Roman" panose="02020603050405020304" pitchFamily="18" charset="0"/>
              </a:rPr>
              <a:t>Margo</a:t>
            </a:r>
            <a:r>
              <a:rPr lang="en-IN" sz="1700" dirty="0">
                <a:solidFill>
                  <a:schemeClr val="tx1"/>
                </a:solidFill>
                <a:latin typeface="Times New Roman" panose="02020603050405020304" pitchFamily="18" charset="0"/>
                <a:cs typeface="Times New Roman" panose="02020603050405020304" pitchFamily="18" charset="0"/>
              </a:rPr>
              <a:t>.</a:t>
            </a:r>
          </a:p>
          <a:p>
            <a:pPr marL="263525" indent="-263525" algn="just">
              <a:buFont typeface="Wingdings" panose="05000000000000000000" pitchFamily="2" charset="2"/>
              <a:buChar char="§"/>
            </a:pPr>
            <a:r>
              <a:rPr lang="en-IN" sz="1700" dirty="0">
                <a:solidFill>
                  <a:srgbClr val="FF0000"/>
                </a:solidFill>
                <a:latin typeface="Times New Roman" panose="02020603050405020304" pitchFamily="18" charset="0"/>
                <a:cs typeface="Times New Roman" panose="02020603050405020304" pitchFamily="18" charset="0"/>
              </a:rPr>
              <a:t>Great supporter to the ideals of entrepreneurship</a:t>
            </a:r>
            <a:r>
              <a:rPr lang="en-IN" sz="1700" dirty="0">
                <a:solidFill>
                  <a:schemeClr val="tx1"/>
                </a:solidFill>
                <a:latin typeface="Times New Roman" panose="02020603050405020304" pitchFamily="18" charset="0"/>
                <a:cs typeface="Times New Roman" panose="02020603050405020304" pitchFamily="18" charset="0"/>
              </a:rPr>
              <a:t>.</a:t>
            </a:r>
          </a:p>
          <a:p>
            <a:pPr marL="263525" indent="-263525" algn="just">
              <a:buFont typeface="Wingdings" panose="05000000000000000000" pitchFamily="2" charset="2"/>
              <a:buChar char="§"/>
            </a:pPr>
            <a:r>
              <a:rPr lang="en-IN" sz="1700" dirty="0">
                <a:solidFill>
                  <a:srgbClr val="FF0000"/>
                </a:solidFill>
                <a:latin typeface="Times New Roman" panose="02020603050405020304" pitchFamily="18" charset="0"/>
                <a:cs typeface="Times New Roman" panose="02020603050405020304" pitchFamily="18" charset="0"/>
              </a:rPr>
              <a:t>Provided seed capital for various ventures pre-independence and post independence till he died in </a:t>
            </a:r>
            <a:r>
              <a:rPr lang="en-IN" sz="1700" b="1" dirty="0">
                <a:solidFill>
                  <a:srgbClr val="FF0000"/>
                </a:solidFill>
                <a:latin typeface="Times New Roman" panose="02020603050405020304" pitchFamily="18" charset="0"/>
                <a:cs typeface="Times New Roman" panose="02020603050405020304" pitchFamily="18" charset="0"/>
              </a:rPr>
              <a:t>1960.</a:t>
            </a:r>
            <a:endParaRPr lang="en-IN" sz="1700" dirty="0">
              <a:solidFill>
                <a:schemeClr val="tx1"/>
              </a:solidFill>
              <a:latin typeface="Times New Roman" panose="02020603050405020304" pitchFamily="18" charset="0"/>
              <a:cs typeface="Times New Roman" panose="02020603050405020304" pitchFamily="18" charset="0"/>
            </a:endParaRPr>
          </a:p>
          <a:p>
            <a:pPr marL="363538" indent="-363538" algn="just">
              <a:buFont typeface="Wingdings" panose="05000000000000000000" pitchFamily="2" charset="2"/>
              <a:buChar char="Ø"/>
            </a:pPr>
            <a:endParaRPr lang="en-IN" sz="17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IN" sz="17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IN" sz="1700"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89F7705-10CB-4997-9B54-06C929A5B2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6904" y="1037341"/>
            <a:ext cx="2275840" cy="1919016"/>
          </a:xfrm>
          <a:prstGeom prst="rect">
            <a:avLst/>
          </a:prstGeom>
        </p:spPr>
      </p:pic>
      <p:pic>
        <p:nvPicPr>
          <p:cNvPr id="7" name="Picture 6">
            <a:extLst>
              <a:ext uri="{FF2B5EF4-FFF2-40B4-BE49-F238E27FC236}">
                <a16:creationId xmlns:a16="http://schemas.microsoft.com/office/drawing/2014/main" id="{FD8A071D-9117-430A-A738-3B0AB0648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3759" y="2956357"/>
            <a:ext cx="2902131" cy="1905581"/>
          </a:xfrm>
          <a:prstGeom prst="rect">
            <a:avLst/>
          </a:prstGeom>
        </p:spPr>
      </p:pic>
      <p:sp>
        <p:nvSpPr>
          <p:cNvPr id="8" name="TextBox 7">
            <a:extLst>
              <a:ext uri="{FF2B5EF4-FFF2-40B4-BE49-F238E27FC236}">
                <a16:creationId xmlns:a16="http://schemas.microsoft.com/office/drawing/2014/main" id="{FC34AC38-1412-4BA9-803D-1B390763FEC8}"/>
              </a:ext>
            </a:extLst>
          </p:cNvPr>
          <p:cNvSpPr txBox="1"/>
          <p:nvPr/>
        </p:nvSpPr>
        <p:spPr>
          <a:xfrm>
            <a:off x="9040581" y="4903088"/>
            <a:ext cx="2988485" cy="738664"/>
          </a:xfrm>
          <a:prstGeom prst="rect">
            <a:avLst/>
          </a:prstGeom>
          <a:noFill/>
        </p:spPr>
        <p:txBody>
          <a:bodyPr wrap="square" rtlCol="0">
            <a:spAutoFit/>
          </a:bodyPr>
          <a:lstStyle/>
          <a:p>
            <a:pPr algn="ctr"/>
            <a:r>
              <a:rPr lang="en-IN" sz="1400" b="1" dirty="0">
                <a:latin typeface="Times New Roman" panose="02020603050405020304" pitchFamily="18" charset="0"/>
                <a:cs typeface="Times New Roman" panose="02020603050405020304" pitchFamily="18" charset="0"/>
              </a:rPr>
              <a:t> Fig. 12. </a:t>
            </a:r>
          </a:p>
          <a:p>
            <a:pPr algn="ctr"/>
            <a:r>
              <a:rPr lang="en-IN" sz="1400" b="1" dirty="0" err="1">
                <a:latin typeface="Times New Roman" panose="02020603050405020304" pitchFamily="18" charset="0"/>
                <a:cs typeface="Times New Roman" panose="02020603050405020304" pitchFamily="18" charset="0"/>
              </a:rPr>
              <a:t>Khagendra</a:t>
            </a:r>
            <a:r>
              <a:rPr lang="en-IN" sz="1400" b="1" dirty="0">
                <a:latin typeface="Times New Roman" panose="02020603050405020304" pitchFamily="18" charset="0"/>
                <a:cs typeface="Times New Roman" panose="02020603050405020304" pitchFamily="18" charset="0"/>
              </a:rPr>
              <a:t> Chandra Das founder of  Calcutta Chemical  Margo soap</a:t>
            </a:r>
            <a:endParaRPr lang="en-IN" dirty="0"/>
          </a:p>
        </p:txBody>
      </p:sp>
    </p:spTree>
    <p:extLst>
      <p:ext uri="{BB962C8B-B14F-4D97-AF65-F5344CB8AC3E}">
        <p14:creationId xmlns:p14="http://schemas.microsoft.com/office/powerpoint/2010/main" val="2065313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AEA764-3293-4C81-907A-1FF8229FA210}"/>
              </a:ext>
            </a:extLst>
          </p:cNvPr>
          <p:cNvSpPr>
            <a:spLocks noGrp="1"/>
          </p:cNvSpPr>
          <p:nvPr>
            <p:ph idx="1"/>
          </p:nvPr>
        </p:nvSpPr>
        <p:spPr>
          <a:xfrm>
            <a:off x="236578" y="359056"/>
            <a:ext cx="7954978" cy="3545294"/>
          </a:xfrm>
        </p:spPr>
        <p:txBody>
          <a:bodyPr>
            <a:normAutofit/>
          </a:bodyPr>
          <a:lstStyle/>
          <a:p>
            <a:pPr marL="263525" indent="-263525" algn="just">
              <a:buFont typeface="Wingdings" panose="05000000000000000000" pitchFamily="2" charset="2"/>
              <a:buChar char="§"/>
            </a:pPr>
            <a:r>
              <a:rPr lang="en-IN" sz="1700" dirty="0">
                <a:solidFill>
                  <a:srgbClr val="002060"/>
                </a:solidFill>
                <a:latin typeface="Times New Roman" panose="02020603050405020304" pitchFamily="18" charset="0"/>
                <a:cs typeface="Times New Roman" panose="02020603050405020304" pitchFamily="18" charset="0"/>
              </a:rPr>
              <a:t>Remarkably contributed in creating swadeshi science industries during colonial times.</a:t>
            </a:r>
          </a:p>
          <a:p>
            <a:pPr marL="263525" indent="-263525" algn="just">
              <a:buFont typeface="Wingdings" panose="05000000000000000000" pitchFamily="2" charset="2"/>
              <a:buChar char="§"/>
            </a:pPr>
            <a:r>
              <a:rPr lang="en-US" sz="1700" dirty="0">
                <a:solidFill>
                  <a:srgbClr val="002060"/>
                </a:solidFill>
                <a:latin typeface="Times New Roman" panose="02020603050405020304" pitchFamily="18" charset="0"/>
                <a:cs typeface="Times New Roman" panose="02020603050405020304" pitchFamily="18" charset="0"/>
              </a:rPr>
              <a:t>Generated large number of employment and contributed in Indian economy.</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In </a:t>
            </a:r>
            <a:r>
              <a:rPr lang="en-IN" sz="1700" b="1" dirty="0">
                <a:solidFill>
                  <a:schemeClr val="tx1"/>
                </a:solidFill>
                <a:latin typeface="Times New Roman" panose="02020603050405020304" pitchFamily="18" charset="0"/>
                <a:cs typeface="Times New Roman" panose="02020603050405020304" pitchFamily="18" charset="0"/>
              </a:rPr>
              <a:t>1988</a:t>
            </a:r>
            <a:r>
              <a:rPr lang="en-IN" sz="1700" dirty="0">
                <a:solidFill>
                  <a:schemeClr val="tx1"/>
                </a:solidFill>
                <a:latin typeface="Times New Roman" panose="02020603050405020304" pitchFamily="18" charset="0"/>
                <a:cs typeface="Times New Roman" panose="02020603050405020304" pitchFamily="18" charset="0"/>
              </a:rPr>
              <a:t> attained </a:t>
            </a:r>
            <a:r>
              <a:rPr lang="en-IN" sz="1700" b="1" dirty="0">
                <a:solidFill>
                  <a:schemeClr val="tx1"/>
                </a:solidFill>
                <a:latin typeface="Times New Roman" panose="02020603050405020304" pitchFamily="18" charset="0"/>
                <a:cs typeface="Times New Roman" panose="02020603050405020304" pitchFamily="18" charset="0"/>
              </a:rPr>
              <a:t>top five </a:t>
            </a:r>
            <a:r>
              <a:rPr lang="en-IN" sz="1700" dirty="0">
                <a:solidFill>
                  <a:schemeClr val="tx1"/>
                </a:solidFill>
                <a:latin typeface="Times New Roman" panose="02020603050405020304" pitchFamily="18" charset="0"/>
                <a:cs typeface="Times New Roman" panose="02020603050405020304" pitchFamily="18" charset="0"/>
              </a:rPr>
              <a:t>position among other brands with a </a:t>
            </a:r>
            <a:r>
              <a:rPr lang="en-IN" sz="1700" b="1" dirty="0">
                <a:solidFill>
                  <a:schemeClr val="tx1"/>
                </a:solidFill>
                <a:latin typeface="Times New Roman" panose="02020603050405020304" pitchFamily="18" charset="0"/>
                <a:cs typeface="Times New Roman" panose="02020603050405020304" pitchFamily="18" charset="0"/>
              </a:rPr>
              <a:t>market share of 8.5% (</a:t>
            </a:r>
            <a:r>
              <a:rPr lang="en-IN" sz="1700" dirty="0">
                <a:solidFill>
                  <a:schemeClr val="tx1"/>
                </a:solidFill>
                <a:latin typeface="Times New Roman" panose="02020603050405020304" pitchFamily="18" charset="0"/>
                <a:cs typeface="Times New Roman" panose="02020603050405020304" pitchFamily="18" charset="0"/>
              </a:rPr>
              <a:t>Sengupta, 2005). </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Created a talcum powder marketed under the name </a:t>
            </a:r>
            <a:r>
              <a:rPr lang="en-IN" sz="1700" b="1" dirty="0">
                <a:solidFill>
                  <a:schemeClr val="tx1"/>
                </a:solidFill>
                <a:latin typeface="Times New Roman" panose="02020603050405020304" pitchFamily="18" charset="0"/>
                <a:cs typeface="Times New Roman" panose="02020603050405020304" pitchFamily="18" charset="0"/>
              </a:rPr>
              <a:t>Lavender Dew.</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Leading fast -moving consumer goods product brand in the international market in late 20 century</a:t>
            </a:r>
            <a:r>
              <a:rPr lang="en-IN" sz="1700" b="1" dirty="0">
                <a:solidFill>
                  <a:schemeClr val="tx1"/>
                </a:solidFill>
                <a:latin typeface="Times New Roman" panose="02020603050405020304" pitchFamily="18" charset="0"/>
                <a:cs typeface="Times New Roman" panose="02020603050405020304" pitchFamily="18" charset="0"/>
              </a:rPr>
              <a:t> (Neem toothpaste and Margo soap). </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In 2001 the brand had a worth of </a:t>
            </a:r>
            <a:r>
              <a:rPr lang="en-IN" sz="1700" b="1" dirty="0">
                <a:solidFill>
                  <a:schemeClr val="tx1"/>
                </a:solidFill>
                <a:latin typeface="Times New Roman" panose="02020603050405020304" pitchFamily="18" charset="0"/>
                <a:cs typeface="Times New Roman" panose="02020603050405020304" pitchFamily="18" charset="0"/>
              </a:rPr>
              <a:t>Rs 75 crore </a:t>
            </a:r>
            <a:r>
              <a:rPr lang="en-IN" sz="1700" dirty="0">
                <a:solidFill>
                  <a:schemeClr val="tx1"/>
                </a:solidFill>
                <a:latin typeface="Times New Roman" panose="02020603050405020304" pitchFamily="18" charset="0"/>
                <a:cs typeface="Times New Roman" panose="02020603050405020304" pitchFamily="18" charset="0"/>
              </a:rPr>
              <a:t>and belonged to </a:t>
            </a:r>
            <a:r>
              <a:rPr lang="en-IN" sz="1700" b="1" dirty="0">
                <a:solidFill>
                  <a:schemeClr val="tx1"/>
                </a:solidFill>
                <a:latin typeface="Times New Roman" panose="02020603050405020304" pitchFamily="18" charset="0"/>
                <a:cs typeface="Times New Roman" panose="02020603050405020304" pitchFamily="18" charset="0"/>
              </a:rPr>
              <a:t>Henkel-SPIC.</a:t>
            </a:r>
          </a:p>
          <a:p>
            <a:pPr marL="263525" indent="-263525" algn="just">
              <a:buFont typeface="Wingdings" panose="05000000000000000000" pitchFamily="2" charset="2"/>
              <a:buChar char="§"/>
            </a:pPr>
            <a:r>
              <a:rPr lang="en-IN" sz="1700" dirty="0">
                <a:solidFill>
                  <a:schemeClr val="tx1"/>
                </a:solidFill>
                <a:latin typeface="Times New Roman" panose="02020603050405020304" pitchFamily="18" charset="0"/>
                <a:cs typeface="Times New Roman" panose="02020603050405020304" pitchFamily="18" charset="0"/>
              </a:rPr>
              <a:t>In 2003 company diversified his product considering different age groups which had a market share of 2% of the premium soaps segment in India. </a:t>
            </a:r>
          </a:p>
        </p:txBody>
      </p:sp>
      <p:pic>
        <p:nvPicPr>
          <p:cNvPr id="7" name="Picture 6">
            <a:extLst>
              <a:ext uri="{FF2B5EF4-FFF2-40B4-BE49-F238E27FC236}">
                <a16:creationId xmlns:a16="http://schemas.microsoft.com/office/drawing/2014/main" id="{0D74E442-EC84-4C54-9AF0-559CEA852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2045" y="4482539"/>
            <a:ext cx="1713630" cy="937306"/>
          </a:xfrm>
          <a:prstGeom prst="rect">
            <a:avLst/>
          </a:prstGeom>
        </p:spPr>
      </p:pic>
      <p:sp>
        <p:nvSpPr>
          <p:cNvPr id="4" name="TextBox 3">
            <a:extLst>
              <a:ext uri="{FF2B5EF4-FFF2-40B4-BE49-F238E27FC236}">
                <a16:creationId xmlns:a16="http://schemas.microsoft.com/office/drawing/2014/main" id="{EE02628B-49E8-46F3-A630-B3D6A591A966}"/>
              </a:ext>
            </a:extLst>
          </p:cNvPr>
          <p:cNvSpPr txBox="1"/>
          <p:nvPr/>
        </p:nvSpPr>
        <p:spPr>
          <a:xfrm>
            <a:off x="8978884" y="3517085"/>
            <a:ext cx="3025375" cy="584775"/>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Fig.13. </a:t>
            </a:r>
          </a:p>
          <a:p>
            <a:pPr algn="ctr"/>
            <a:r>
              <a:rPr lang="en-US" sz="1600" b="1" dirty="0">
                <a:latin typeface="Times New Roman" panose="02020603050405020304" pitchFamily="18" charset="0"/>
                <a:cs typeface="Times New Roman" panose="02020603050405020304" pitchFamily="18" charset="0"/>
              </a:rPr>
              <a:t>Margo soap and  Lavender Dew</a:t>
            </a:r>
            <a:endParaRPr lang="en-IN" sz="1600" b="1" dirty="0">
              <a:latin typeface="Times New Roman" panose="02020603050405020304" pitchFamily="18" charset="0"/>
              <a:cs typeface="Times New Roman" panose="02020603050405020304" pitchFamily="18" charset="0"/>
            </a:endParaRPr>
          </a:p>
        </p:txBody>
      </p:sp>
      <p:pic>
        <p:nvPicPr>
          <p:cNvPr id="2050" name="Picture 2" descr="A Stanford graduate had launched Margo soap a century ago as part of  Swadeshi"/>
          <p:cNvPicPr>
            <a:picLocks noChangeAspect="1" noChangeArrowheads="1"/>
          </p:cNvPicPr>
          <p:nvPr/>
        </p:nvPicPr>
        <p:blipFill rotWithShape="1">
          <a:blip r:embed="rId3">
            <a:extLst>
              <a:ext uri="{28A0092B-C50C-407E-A947-70E740481C1C}">
                <a14:useLocalDpi xmlns:a14="http://schemas.microsoft.com/office/drawing/2010/main" val="0"/>
              </a:ext>
            </a:extLst>
          </a:blip>
          <a:srcRect l="5479" r="7396"/>
          <a:stretch/>
        </p:blipFill>
        <p:spPr bwMode="auto">
          <a:xfrm>
            <a:off x="8312727" y="467870"/>
            <a:ext cx="3691532" cy="29173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8509288" y="4482539"/>
            <a:ext cx="1727632" cy="902827"/>
          </a:xfrm>
          <a:prstGeom prst="rect">
            <a:avLst/>
          </a:prstGeom>
        </p:spPr>
      </p:pic>
      <p:sp>
        <p:nvSpPr>
          <p:cNvPr id="9" name="TextBox 8">
            <a:extLst>
              <a:ext uri="{FF2B5EF4-FFF2-40B4-BE49-F238E27FC236}">
                <a16:creationId xmlns:a16="http://schemas.microsoft.com/office/drawing/2014/main" id="{EE02628B-49E8-46F3-A630-B3D6A591A966}"/>
              </a:ext>
            </a:extLst>
          </p:cNvPr>
          <p:cNvSpPr txBox="1"/>
          <p:nvPr/>
        </p:nvSpPr>
        <p:spPr>
          <a:xfrm>
            <a:off x="8769357" y="5596768"/>
            <a:ext cx="3025375" cy="338554"/>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Past &amp; Present</a:t>
            </a:r>
            <a:endParaRPr lang="en-IN" sz="1600" b="1" dirty="0">
              <a:latin typeface="Times New Roman" panose="02020603050405020304" pitchFamily="18" charset="0"/>
              <a:cs typeface="Times New Roman" panose="02020603050405020304" pitchFamily="18" charset="0"/>
            </a:endParaRPr>
          </a:p>
        </p:txBody>
      </p:sp>
      <p:graphicFrame>
        <p:nvGraphicFramePr>
          <p:cNvPr id="10" name="Content Placeholder 3">
            <a:extLst>
              <a:ext uri="{FF2B5EF4-FFF2-40B4-BE49-F238E27FC236}">
                <a16:creationId xmlns:a16="http://schemas.microsoft.com/office/drawing/2014/main" id="{144741B3-4672-4037-B585-244177B23F7B}"/>
              </a:ext>
            </a:extLst>
          </p:cNvPr>
          <p:cNvGraphicFramePr>
            <a:graphicFrameLocks/>
          </p:cNvGraphicFramePr>
          <p:nvPr>
            <p:extLst>
              <p:ext uri="{D42A27DB-BD31-4B8C-83A1-F6EECF244321}">
                <p14:modId xmlns:p14="http://schemas.microsoft.com/office/powerpoint/2010/main" val="3121963137"/>
              </p:ext>
            </p:extLst>
          </p:nvPr>
        </p:nvGraphicFramePr>
        <p:xfrm>
          <a:off x="671998" y="4484019"/>
          <a:ext cx="7035078" cy="1828800"/>
        </p:xfrm>
        <a:graphic>
          <a:graphicData uri="http://schemas.openxmlformats.org/drawingml/2006/table">
            <a:tbl>
              <a:tblPr firstRow="1" bandRow="1">
                <a:tableStyleId>{5C22544A-7EE6-4342-B048-85BDC9FD1C3A}</a:tableStyleId>
              </a:tblPr>
              <a:tblGrid>
                <a:gridCol w="2006931">
                  <a:extLst>
                    <a:ext uri="{9D8B030D-6E8A-4147-A177-3AD203B41FA5}">
                      <a16:colId xmlns:a16="http://schemas.microsoft.com/office/drawing/2014/main" val="3938009238"/>
                    </a:ext>
                  </a:extLst>
                </a:gridCol>
                <a:gridCol w="2770686">
                  <a:extLst>
                    <a:ext uri="{9D8B030D-6E8A-4147-A177-3AD203B41FA5}">
                      <a16:colId xmlns:a16="http://schemas.microsoft.com/office/drawing/2014/main" val="3754833038"/>
                    </a:ext>
                  </a:extLst>
                </a:gridCol>
                <a:gridCol w="2257461">
                  <a:extLst>
                    <a:ext uri="{9D8B030D-6E8A-4147-A177-3AD203B41FA5}">
                      <a16:colId xmlns:a16="http://schemas.microsoft.com/office/drawing/2014/main" val="1892655084"/>
                    </a:ext>
                  </a:extLst>
                </a:gridCol>
              </a:tblGrid>
              <a:tr h="247292">
                <a:tc>
                  <a:txBody>
                    <a:bodyPr/>
                    <a:lstStyle/>
                    <a:p>
                      <a:pPr algn="ctr"/>
                      <a:r>
                        <a:rPr lang="en-IN" sz="1400" dirty="0">
                          <a:latin typeface="Times New Roman" panose="02020603050405020304" pitchFamily="18" charset="0"/>
                          <a:cs typeface="Times New Roman" panose="02020603050405020304" pitchFamily="18" charset="0"/>
                        </a:rPr>
                        <a:t> Year of  Establishment</a:t>
                      </a:r>
                    </a:p>
                  </a:txBody>
                  <a:tcPr marL="87464" marR="87464"/>
                </a:tc>
                <a:tc>
                  <a:txBody>
                    <a:bodyPr/>
                    <a:lstStyle/>
                    <a:p>
                      <a:pPr algn="ctr"/>
                      <a:r>
                        <a:rPr lang="en-IN" sz="1400" dirty="0">
                          <a:latin typeface="Times New Roman" panose="02020603050405020304" pitchFamily="18" charset="0"/>
                          <a:cs typeface="Times New Roman" panose="02020603050405020304" pitchFamily="18" charset="0"/>
                        </a:rPr>
                        <a:t> Brand Name</a:t>
                      </a:r>
                    </a:p>
                  </a:txBody>
                  <a:tcPr marL="87464" marR="87464"/>
                </a:tc>
                <a:tc>
                  <a:txBody>
                    <a:bodyPr/>
                    <a:lstStyle/>
                    <a:p>
                      <a:pPr algn="ctr"/>
                      <a:r>
                        <a:rPr lang="en-IN" sz="1400" dirty="0">
                          <a:latin typeface="Times New Roman" panose="02020603050405020304" pitchFamily="18" charset="0"/>
                          <a:cs typeface="Times New Roman" panose="02020603050405020304" pitchFamily="18" charset="0"/>
                        </a:rPr>
                        <a:t> Market share/ Worth</a:t>
                      </a:r>
                    </a:p>
                  </a:txBody>
                  <a:tcPr marL="87464" marR="87464"/>
                </a:tc>
                <a:extLst>
                  <a:ext uri="{0D108BD9-81ED-4DB2-BD59-A6C34878D82A}">
                    <a16:rowId xmlns:a16="http://schemas.microsoft.com/office/drawing/2014/main" val="3902493634"/>
                  </a:ext>
                </a:extLst>
              </a:tr>
              <a:tr h="247292">
                <a:tc>
                  <a:txBody>
                    <a:bodyPr/>
                    <a:lstStyle/>
                    <a:p>
                      <a:pPr algn="ctr"/>
                      <a:r>
                        <a:rPr lang="en-IN" sz="1400" kern="1200" dirty="0">
                          <a:solidFill>
                            <a:schemeClr val="dk1"/>
                          </a:solidFill>
                          <a:effectLst/>
                          <a:latin typeface="Times New Roman" panose="02020603050405020304" pitchFamily="18" charset="0"/>
                          <a:ea typeface="+mn-ea"/>
                          <a:cs typeface="Times New Roman" panose="02020603050405020304" pitchFamily="18" charset="0"/>
                        </a:rPr>
                        <a:t>2007-2008 </a:t>
                      </a:r>
                      <a:endParaRPr lang="en-IN" sz="14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kern="1200" dirty="0">
                          <a:solidFill>
                            <a:schemeClr val="dk1"/>
                          </a:solidFill>
                          <a:effectLst/>
                          <a:latin typeface="Times New Roman" panose="02020603050405020304" pitchFamily="18" charset="0"/>
                          <a:ea typeface="+mn-ea"/>
                          <a:cs typeface="Times New Roman" panose="02020603050405020304" pitchFamily="18" charset="0"/>
                        </a:rPr>
                        <a:t>'Ruby' liquid blue and 'More Light' </a:t>
                      </a:r>
                      <a:endParaRPr lang="en-IN" sz="14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dirty="0">
                          <a:latin typeface="Times New Roman" panose="02020603050405020304" pitchFamily="18" charset="0"/>
                          <a:cs typeface="Times New Roman" panose="02020603050405020304" pitchFamily="18" charset="0"/>
                        </a:rPr>
                        <a:t>80%  market share</a:t>
                      </a:r>
                    </a:p>
                  </a:txBody>
                  <a:tcPr marL="87464" marR="87464"/>
                </a:tc>
                <a:extLst>
                  <a:ext uri="{0D108BD9-81ED-4DB2-BD59-A6C34878D82A}">
                    <a16:rowId xmlns:a16="http://schemas.microsoft.com/office/drawing/2014/main" val="3316102943"/>
                  </a:ext>
                </a:extLst>
              </a:tr>
              <a:tr h="203750">
                <a:tc>
                  <a:txBody>
                    <a:bodyPr/>
                    <a:lstStyle/>
                    <a:p>
                      <a:pPr algn="ctr"/>
                      <a:r>
                        <a:rPr lang="en-IN" sz="1400" dirty="0">
                          <a:latin typeface="Times New Roman" panose="02020603050405020304" pitchFamily="18" charset="0"/>
                          <a:cs typeface="Times New Roman" panose="02020603050405020304" pitchFamily="18" charset="0"/>
                        </a:rPr>
                        <a:t>2011 (</a:t>
                      </a:r>
                      <a:r>
                        <a:rPr lang="en-IN" sz="1400" b="1" dirty="0" err="1">
                          <a:latin typeface="Times New Roman" panose="02020603050405020304" pitchFamily="18" charset="0"/>
                          <a:cs typeface="Times New Roman" panose="02020603050405020304" pitchFamily="18" charset="0"/>
                        </a:rPr>
                        <a:t>Jyothy</a:t>
                      </a:r>
                      <a:r>
                        <a:rPr lang="en-IN" sz="1400" b="1" dirty="0">
                          <a:latin typeface="Times New Roman" panose="02020603050405020304" pitchFamily="18" charset="0"/>
                          <a:cs typeface="Times New Roman" panose="02020603050405020304" pitchFamily="18" charset="0"/>
                        </a:rPr>
                        <a:t> Labs Ltd.)</a:t>
                      </a:r>
                      <a:endParaRPr lang="en-IN" sz="14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kern="1200" dirty="0">
                          <a:solidFill>
                            <a:schemeClr val="dk1"/>
                          </a:solidFill>
                          <a:effectLst/>
                          <a:latin typeface="Times New Roman" panose="02020603050405020304" pitchFamily="18" charset="0"/>
                          <a:ea typeface="+mn-ea"/>
                          <a:cs typeface="Times New Roman" panose="02020603050405020304" pitchFamily="18" charset="0"/>
                        </a:rPr>
                        <a:t>Exo</a:t>
                      </a:r>
                      <a:endParaRPr lang="en-IN" sz="14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kern="1200" dirty="0">
                          <a:solidFill>
                            <a:schemeClr val="dk1"/>
                          </a:solidFill>
                          <a:effectLst/>
                          <a:latin typeface="Times New Roman" panose="02020603050405020304" pitchFamily="18" charset="0"/>
                          <a:ea typeface="+mn-ea"/>
                          <a:cs typeface="Times New Roman" panose="02020603050405020304" pitchFamily="18" charset="0"/>
                        </a:rPr>
                        <a:t>Rs 80 crore. </a:t>
                      </a:r>
                      <a:endParaRPr lang="en-IN" sz="1400" dirty="0">
                        <a:latin typeface="Times New Roman" panose="02020603050405020304" pitchFamily="18" charset="0"/>
                        <a:cs typeface="Times New Roman" panose="02020603050405020304" pitchFamily="18" charset="0"/>
                      </a:endParaRPr>
                    </a:p>
                  </a:txBody>
                  <a:tcPr marL="87464" marR="87464"/>
                </a:tc>
                <a:extLst>
                  <a:ext uri="{0D108BD9-81ED-4DB2-BD59-A6C34878D82A}">
                    <a16:rowId xmlns:a16="http://schemas.microsoft.com/office/drawing/2014/main" val="2176470698"/>
                  </a:ext>
                </a:extLst>
              </a:tr>
              <a:tr h="203750">
                <a:tc>
                  <a:txBody>
                    <a:bodyPr/>
                    <a:lstStyle/>
                    <a:p>
                      <a:pPr algn="ctr"/>
                      <a:endParaRPr lang="en-IN" sz="14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kern="1200" dirty="0" err="1">
                          <a:solidFill>
                            <a:schemeClr val="dk1"/>
                          </a:solidFill>
                          <a:effectLst/>
                          <a:latin typeface="Times New Roman" panose="02020603050405020304" pitchFamily="18" charset="0"/>
                          <a:ea typeface="+mn-ea"/>
                          <a:cs typeface="Times New Roman" panose="02020603050405020304" pitchFamily="18" charset="0"/>
                        </a:rPr>
                        <a:t>Maxo</a:t>
                      </a:r>
                      <a:r>
                        <a:rPr lang="en-IN" sz="1400" kern="1200" dirty="0">
                          <a:solidFill>
                            <a:schemeClr val="dk1"/>
                          </a:solidFill>
                          <a:effectLst/>
                          <a:latin typeface="Times New Roman" panose="02020603050405020304" pitchFamily="18" charset="0"/>
                          <a:ea typeface="+mn-ea"/>
                          <a:cs typeface="Times New Roman" panose="02020603050405020304" pitchFamily="18" charset="0"/>
                        </a:rPr>
                        <a:t> mosquito coil</a:t>
                      </a:r>
                      <a:endParaRPr lang="en-IN" sz="14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kern="1200" dirty="0">
                          <a:solidFill>
                            <a:schemeClr val="dk1"/>
                          </a:solidFill>
                          <a:effectLst/>
                          <a:latin typeface="Times New Roman" panose="02020603050405020304" pitchFamily="18" charset="0"/>
                          <a:ea typeface="+mn-ea"/>
                          <a:cs typeface="Times New Roman" panose="02020603050405020304" pitchFamily="18" charset="0"/>
                        </a:rPr>
                        <a:t>Rs 1000 crore </a:t>
                      </a:r>
                      <a:endParaRPr lang="en-IN" sz="1400" dirty="0">
                        <a:latin typeface="Times New Roman" panose="02020603050405020304" pitchFamily="18" charset="0"/>
                        <a:cs typeface="Times New Roman" panose="02020603050405020304" pitchFamily="18" charset="0"/>
                      </a:endParaRPr>
                    </a:p>
                  </a:txBody>
                  <a:tcPr marL="87464" marR="87464"/>
                </a:tc>
                <a:extLst>
                  <a:ext uri="{0D108BD9-81ED-4DB2-BD59-A6C34878D82A}">
                    <a16:rowId xmlns:a16="http://schemas.microsoft.com/office/drawing/2014/main" val="2688858773"/>
                  </a:ext>
                </a:extLst>
              </a:tr>
              <a:tr h="203750">
                <a:tc>
                  <a:txBody>
                    <a:bodyPr/>
                    <a:lstStyle/>
                    <a:p>
                      <a:pPr algn="ctr"/>
                      <a:endParaRPr lang="en-IN" sz="14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kern="1200" dirty="0">
                          <a:solidFill>
                            <a:schemeClr val="dk1"/>
                          </a:solidFill>
                          <a:effectLst/>
                          <a:latin typeface="Times New Roman" panose="02020603050405020304" pitchFamily="18" charset="0"/>
                          <a:ea typeface="+mn-ea"/>
                          <a:cs typeface="Times New Roman" panose="02020603050405020304" pitchFamily="18" charset="0"/>
                        </a:rPr>
                        <a:t>Mosquito coil</a:t>
                      </a:r>
                      <a:endParaRPr lang="en-IN" sz="14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kern="1200" dirty="0">
                          <a:solidFill>
                            <a:schemeClr val="dk1"/>
                          </a:solidFill>
                          <a:effectLst/>
                          <a:latin typeface="Times New Roman" panose="02020603050405020304" pitchFamily="18" charset="0"/>
                          <a:ea typeface="+mn-ea"/>
                          <a:cs typeface="Times New Roman" panose="02020603050405020304" pitchFamily="18" charset="0"/>
                        </a:rPr>
                        <a:t>23 % market share</a:t>
                      </a:r>
                      <a:endParaRPr lang="en-IN" sz="1400" dirty="0">
                        <a:latin typeface="Times New Roman" panose="02020603050405020304" pitchFamily="18" charset="0"/>
                        <a:cs typeface="Times New Roman" panose="02020603050405020304" pitchFamily="18" charset="0"/>
                      </a:endParaRPr>
                    </a:p>
                  </a:txBody>
                  <a:tcPr marL="87464" marR="87464"/>
                </a:tc>
                <a:extLst>
                  <a:ext uri="{0D108BD9-81ED-4DB2-BD59-A6C34878D82A}">
                    <a16:rowId xmlns:a16="http://schemas.microsoft.com/office/drawing/2014/main" val="449516722"/>
                  </a:ext>
                </a:extLst>
              </a:tr>
              <a:tr h="203750">
                <a:tc gridSpan="2">
                  <a:txBody>
                    <a:bodyPr/>
                    <a:lstStyle/>
                    <a:p>
                      <a:pPr algn="ctr"/>
                      <a:r>
                        <a:rPr lang="en-IN" sz="1400" dirty="0">
                          <a:latin typeface="Times New Roman" panose="02020603050405020304" pitchFamily="18" charset="0"/>
                          <a:cs typeface="Times New Roman" panose="02020603050405020304" pitchFamily="18" charset="0"/>
                        </a:rPr>
                        <a:t>2021-2022  ( Total Turn over)</a:t>
                      </a:r>
                    </a:p>
                  </a:txBody>
                  <a:tcPr marL="87464" marR="87464"/>
                </a:tc>
                <a:tc hMerge="1">
                  <a:txBody>
                    <a:bodyPr/>
                    <a:lstStyle/>
                    <a:p>
                      <a:pPr algn="ctr"/>
                      <a:endParaRPr lang="en-IN" sz="1700" dirty="0">
                        <a:latin typeface="Times New Roman" panose="02020603050405020304" pitchFamily="18" charset="0"/>
                        <a:cs typeface="Times New Roman" panose="02020603050405020304" pitchFamily="18" charset="0"/>
                      </a:endParaRPr>
                    </a:p>
                  </a:txBody>
                  <a:tcPr marL="87464" marR="87464"/>
                </a:tc>
                <a:tc>
                  <a:txBody>
                    <a:bodyPr/>
                    <a:lstStyle/>
                    <a:p>
                      <a:pPr algn="ctr"/>
                      <a:r>
                        <a:rPr lang="en-IN" sz="1400" kern="1200" dirty="0">
                          <a:solidFill>
                            <a:schemeClr val="dk1"/>
                          </a:solidFill>
                          <a:effectLst/>
                          <a:latin typeface="Times New Roman" panose="02020603050405020304" pitchFamily="18" charset="0"/>
                          <a:ea typeface="+mn-ea"/>
                          <a:cs typeface="Times New Roman" panose="02020603050405020304" pitchFamily="18" charset="0"/>
                        </a:rPr>
                        <a:t>Rs 1,800 crore</a:t>
                      </a:r>
                      <a:endParaRPr lang="en-IN" sz="1400" dirty="0">
                        <a:latin typeface="Times New Roman" panose="02020603050405020304" pitchFamily="18" charset="0"/>
                        <a:cs typeface="Times New Roman" panose="02020603050405020304" pitchFamily="18" charset="0"/>
                      </a:endParaRPr>
                    </a:p>
                  </a:txBody>
                  <a:tcPr marL="87464" marR="87464"/>
                </a:tc>
                <a:extLst>
                  <a:ext uri="{0D108BD9-81ED-4DB2-BD59-A6C34878D82A}">
                    <a16:rowId xmlns:a16="http://schemas.microsoft.com/office/drawing/2014/main" val="582772448"/>
                  </a:ext>
                </a:extLst>
              </a:tr>
            </a:tbl>
          </a:graphicData>
        </a:graphic>
      </p:graphicFrame>
      <p:sp>
        <p:nvSpPr>
          <p:cNvPr id="11" name="Title 1">
            <a:extLst>
              <a:ext uri="{FF2B5EF4-FFF2-40B4-BE49-F238E27FC236}">
                <a16:creationId xmlns:a16="http://schemas.microsoft.com/office/drawing/2014/main" id="{196A49C1-A2F2-4EA3-828E-1BD907EC602A}"/>
              </a:ext>
            </a:extLst>
          </p:cNvPr>
          <p:cNvSpPr>
            <a:spLocks noGrp="1"/>
          </p:cNvSpPr>
          <p:nvPr>
            <p:ph type="title"/>
          </p:nvPr>
        </p:nvSpPr>
        <p:spPr>
          <a:xfrm>
            <a:off x="778680" y="3965859"/>
            <a:ext cx="6821714" cy="518159"/>
          </a:xfrm>
        </p:spPr>
        <p:txBody>
          <a:bodyPr>
            <a:normAutofit/>
          </a:bodyPr>
          <a:lstStyle/>
          <a:p>
            <a:pPr algn="ctr"/>
            <a:r>
              <a:rPr lang="en-IN" sz="2000" b="1" dirty="0">
                <a:solidFill>
                  <a:srgbClr val="FF0000"/>
                </a:solidFill>
                <a:latin typeface="Times New Roman" panose="02020603050405020304" pitchFamily="18" charset="0"/>
                <a:cs typeface="Times New Roman" panose="02020603050405020304" pitchFamily="18" charset="0"/>
              </a:rPr>
              <a:t>Today’s Company Status and Product Range</a:t>
            </a:r>
          </a:p>
        </p:txBody>
      </p:sp>
    </p:spTree>
    <p:extLst>
      <p:ext uri="{BB962C8B-B14F-4D97-AF65-F5344CB8AC3E}">
        <p14:creationId xmlns:p14="http://schemas.microsoft.com/office/powerpoint/2010/main" val="433063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A81D9-6CDE-49FA-B3A7-847E6CFEE0B6}"/>
              </a:ext>
            </a:extLst>
          </p:cNvPr>
          <p:cNvSpPr>
            <a:spLocks noGrp="1"/>
          </p:cNvSpPr>
          <p:nvPr>
            <p:ph type="title"/>
          </p:nvPr>
        </p:nvSpPr>
        <p:spPr>
          <a:xfrm>
            <a:off x="530759" y="370577"/>
            <a:ext cx="7664824" cy="692709"/>
          </a:xfrm>
        </p:spPr>
        <p:txBody>
          <a:bodyPr>
            <a:normAutofit/>
          </a:bodyPr>
          <a:lstStyle/>
          <a:p>
            <a:pPr algn="ctr"/>
            <a:r>
              <a:rPr lang="en-IN" sz="2000" b="1" dirty="0">
                <a:solidFill>
                  <a:srgbClr val="C00000"/>
                </a:solidFill>
                <a:latin typeface="Times New Roman" panose="02020603050405020304" pitchFamily="18" charset="0"/>
                <a:cs typeface="Times New Roman" panose="02020603050405020304" pitchFamily="18" charset="0"/>
              </a:rPr>
              <a:t>TATA  Group by JRD TATA</a:t>
            </a:r>
            <a:br>
              <a:rPr lang="en-IN" sz="2000" dirty="0">
                <a:solidFill>
                  <a:srgbClr val="C00000"/>
                </a:solidFill>
                <a:latin typeface="Times New Roman" panose="02020603050405020304" pitchFamily="18" charset="0"/>
                <a:cs typeface="Times New Roman" panose="02020603050405020304" pitchFamily="18" charset="0"/>
              </a:rPr>
            </a:br>
            <a:endParaRPr lang="en-IN" sz="20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0A87209-7023-497A-9BEF-FE1F9C8DA558}"/>
              </a:ext>
            </a:extLst>
          </p:cNvPr>
          <p:cNvSpPr>
            <a:spLocks noGrp="1"/>
          </p:cNvSpPr>
          <p:nvPr>
            <p:ph idx="1"/>
          </p:nvPr>
        </p:nvSpPr>
        <p:spPr>
          <a:xfrm>
            <a:off x="537531" y="1348551"/>
            <a:ext cx="7093166" cy="4896803"/>
          </a:xfrm>
        </p:spPr>
        <p:txBody>
          <a:bodyPr>
            <a:normAutofit fontScale="92500"/>
          </a:bodyPr>
          <a:lstStyle/>
          <a:p>
            <a:pPr marL="263525" indent="-263525" algn="just">
              <a:buFont typeface="Wingdings" panose="05000000000000000000" pitchFamily="2" charset="2"/>
              <a:buChar char="§"/>
            </a:pPr>
            <a:r>
              <a:rPr lang="en-IN" sz="1800" dirty="0" err="1">
                <a:solidFill>
                  <a:schemeClr val="tx1"/>
                </a:solidFill>
                <a:latin typeface="Times New Roman" panose="02020603050405020304" pitchFamily="18" charset="0"/>
                <a:cs typeface="Times New Roman" panose="02020603050405020304" pitchFamily="18" charset="0"/>
              </a:rPr>
              <a:t>Jamsetji</a:t>
            </a:r>
            <a:r>
              <a:rPr lang="en-IN" sz="1800" dirty="0">
                <a:solidFill>
                  <a:schemeClr val="tx1"/>
                </a:solidFill>
                <a:latin typeface="Times New Roman" panose="02020603050405020304" pitchFamily="18" charset="0"/>
                <a:cs typeface="Times New Roman" panose="02020603050405020304" pitchFamily="18" charset="0"/>
              </a:rPr>
              <a:t> Tata was a strong supporter of Swadeshi.</a:t>
            </a:r>
          </a:p>
          <a:p>
            <a:pPr marL="263525" indent="-263525" algn="just">
              <a:buFont typeface="Wingdings" panose="05000000000000000000" pitchFamily="2" charset="2"/>
              <a:buChar char="§"/>
            </a:pPr>
            <a:r>
              <a:rPr lang="en-IN" sz="1800" dirty="0">
                <a:solidFill>
                  <a:schemeClr val="tx1"/>
                </a:solidFill>
                <a:latin typeface="Times New Roman" panose="02020603050405020304" pitchFamily="18" charset="0"/>
                <a:cs typeface="Times New Roman" panose="02020603050405020304" pitchFamily="18" charset="0"/>
              </a:rPr>
              <a:t>Started a trading company in 1868 with a capital of Rs 21,000, today’s well known Tata Group. </a:t>
            </a:r>
          </a:p>
          <a:p>
            <a:pPr marL="263525" indent="-263525" algn="just">
              <a:buFont typeface="Wingdings" panose="05000000000000000000" pitchFamily="2" charset="2"/>
              <a:buChar char="§"/>
            </a:pPr>
            <a:r>
              <a:rPr lang="en-IN" sz="1800" dirty="0">
                <a:solidFill>
                  <a:schemeClr val="tx1"/>
                </a:solidFill>
                <a:latin typeface="Times New Roman" panose="02020603050405020304" pitchFamily="18" charset="0"/>
                <a:cs typeface="Times New Roman" panose="02020603050405020304" pitchFamily="18" charset="0"/>
              </a:rPr>
              <a:t>In 1869 purchased an oil mill,  transformed into cotton mill (Alexander mill).</a:t>
            </a:r>
          </a:p>
          <a:p>
            <a:pPr marL="263525" indent="-263525" algn="just">
              <a:buFont typeface="Wingdings" panose="05000000000000000000" pitchFamily="2" charset="2"/>
              <a:buChar char="§"/>
            </a:pPr>
            <a:r>
              <a:rPr lang="en-IN" sz="1800" dirty="0">
                <a:solidFill>
                  <a:schemeClr val="tx1"/>
                </a:solidFill>
                <a:latin typeface="Times New Roman" panose="02020603050405020304" pitchFamily="18" charset="0"/>
                <a:cs typeface="Times New Roman" panose="02020603050405020304" pitchFamily="18" charset="0"/>
              </a:rPr>
              <a:t> In 1874 established the Central India Spinning, Weaving, and Manufacturing Company in  Nagpur</a:t>
            </a:r>
            <a:r>
              <a:rPr lang="en-IN" b="1" dirty="0">
                <a:solidFill>
                  <a:schemeClr val="tx1"/>
                </a:solidFill>
              </a:rPr>
              <a:t>.</a:t>
            </a:r>
          </a:p>
          <a:p>
            <a:pPr marL="263525" indent="-263525" algn="just">
              <a:buFont typeface="Wingdings" panose="05000000000000000000" pitchFamily="2" charset="2"/>
              <a:buChar char="§"/>
            </a:pPr>
            <a:r>
              <a:rPr lang="en-IN" dirty="0">
                <a:solidFill>
                  <a:schemeClr val="tx1"/>
                </a:solidFill>
              </a:rPr>
              <a:t> </a:t>
            </a:r>
            <a:r>
              <a:rPr lang="en-IN" sz="1800" dirty="0">
                <a:solidFill>
                  <a:schemeClr val="tx1"/>
                </a:solidFill>
                <a:latin typeface="Times New Roman" panose="02020603050405020304" pitchFamily="18" charset="0"/>
                <a:cs typeface="Times New Roman" panose="02020603050405020304" pitchFamily="18" charset="0"/>
              </a:rPr>
              <a:t>Established new cotton mill named </a:t>
            </a:r>
            <a:r>
              <a:rPr lang="en-IN" sz="1800" b="1" dirty="0">
                <a:solidFill>
                  <a:schemeClr val="tx1"/>
                </a:solidFill>
                <a:latin typeface="Times New Roman" panose="02020603050405020304" pitchFamily="18" charset="0"/>
                <a:cs typeface="Times New Roman" panose="02020603050405020304" pitchFamily="18" charset="0"/>
              </a:rPr>
              <a:t>“Empress Mill” in 1877. </a:t>
            </a:r>
          </a:p>
          <a:p>
            <a:pPr marL="263525" indent="-263525" algn="just">
              <a:buFont typeface="Wingdings" panose="05000000000000000000" pitchFamily="2" charset="2"/>
              <a:buChar char="§"/>
            </a:pPr>
            <a:r>
              <a:rPr lang="en-IN" sz="1800" b="1" dirty="0">
                <a:solidFill>
                  <a:schemeClr val="tx1"/>
                </a:solidFill>
                <a:latin typeface="Times New Roman" panose="02020603050405020304" pitchFamily="18" charset="0"/>
                <a:cs typeface="Times New Roman" panose="02020603050405020304" pitchFamily="18" charset="0"/>
              </a:rPr>
              <a:t> </a:t>
            </a:r>
            <a:r>
              <a:rPr lang="en-IN" sz="1800" dirty="0">
                <a:solidFill>
                  <a:schemeClr val="tx1"/>
                </a:solidFill>
                <a:latin typeface="Times New Roman" panose="02020603050405020304" pitchFamily="18" charset="0"/>
                <a:cs typeface="Times New Roman" panose="02020603050405020304" pitchFamily="18" charset="0"/>
              </a:rPr>
              <a:t>Marked initiation of Swadeshi movement with </a:t>
            </a:r>
            <a:r>
              <a:rPr lang="en-IN" sz="1800" b="1" dirty="0" err="1">
                <a:solidFill>
                  <a:schemeClr val="tx1"/>
                </a:solidFill>
                <a:latin typeface="Times New Roman" panose="02020603050405020304" pitchFamily="18" charset="0"/>
                <a:cs typeface="Times New Roman" panose="02020603050405020304" pitchFamily="18" charset="0"/>
              </a:rPr>
              <a:t>Dharamsi</a:t>
            </a:r>
            <a:r>
              <a:rPr lang="en-IN" sz="1800" b="1" dirty="0">
                <a:solidFill>
                  <a:schemeClr val="tx1"/>
                </a:solidFill>
                <a:latin typeface="Times New Roman" panose="02020603050405020304" pitchFamily="18" charset="0"/>
                <a:cs typeface="Times New Roman" panose="02020603050405020304" pitchFamily="18" charset="0"/>
              </a:rPr>
              <a:t> Mills in 1886</a:t>
            </a:r>
            <a:r>
              <a:rPr lang="en-IN" sz="1800" dirty="0">
                <a:solidFill>
                  <a:schemeClr val="tx1"/>
                </a:solidFill>
                <a:latin typeface="Times New Roman" panose="02020603050405020304" pitchFamily="18" charset="0"/>
                <a:cs typeface="Times New Roman" panose="02020603050405020304" pitchFamily="18" charset="0"/>
              </a:rPr>
              <a:t>. </a:t>
            </a:r>
          </a:p>
          <a:p>
            <a:pPr marL="263525" indent="-263525" algn="just">
              <a:buFont typeface="Wingdings" panose="05000000000000000000" pitchFamily="2" charset="2"/>
              <a:buChar char="§"/>
            </a:pPr>
            <a:r>
              <a:rPr lang="en-IN" sz="1800" dirty="0">
                <a:solidFill>
                  <a:srgbClr val="C00000"/>
                </a:solidFill>
                <a:latin typeface="Times New Roman" panose="02020603050405020304" pitchFamily="18" charset="0"/>
                <a:cs typeface="Times New Roman" panose="02020603050405020304" pitchFamily="18" charset="0"/>
              </a:rPr>
              <a:t>Utilized private funds from the bank and made a trust for his family which he offered as a guarantee to the bank, then, he purchased modernized machinery.</a:t>
            </a:r>
          </a:p>
          <a:p>
            <a:pPr marL="263525" indent="-263525" algn="just">
              <a:buFont typeface="Wingdings" panose="05000000000000000000" pitchFamily="2" charset="2"/>
              <a:buChar char="§"/>
            </a:pPr>
            <a:r>
              <a:rPr lang="en-IN" sz="1800" b="1" dirty="0">
                <a:solidFill>
                  <a:schemeClr val="tx1"/>
                </a:solidFill>
                <a:latin typeface="Times New Roman" panose="02020603050405020304" pitchFamily="18" charset="0"/>
                <a:cs typeface="Times New Roman" panose="02020603050405020304" pitchFamily="18" charset="0"/>
              </a:rPr>
              <a:t>His Swadeshi’s yarn</a:t>
            </a:r>
            <a:r>
              <a:rPr lang="en-IN" sz="1800" dirty="0">
                <a:solidFill>
                  <a:schemeClr val="tx1"/>
                </a:solidFill>
                <a:latin typeface="Times New Roman" panose="02020603050405020304" pitchFamily="18" charset="0"/>
                <a:cs typeface="Times New Roman" panose="02020603050405020304" pitchFamily="18" charset="0"/>
              </a:rPr>
              <a:t> became competent with Lancashire’s cotton mills yarn</a:t>
            </a:r>
          </a:p>
          <a:p>
            <a:pPr marL="263525" indent="-263525" algn="just">
              <a:buFont typeface="Wingdings" panose="05000000000000000000" pitchFamily="2" charset="2"/>
              <a:buChar char="§"/>
            </a:pPr>
            <a:r>
              <a:rPr lang="en-IN" sz="1800" dirty="0">
                <a:solidFill>
                  <a:schemeClr val="tx1"/>
                </a:solidFill>
                <a:latin typeface="Times New Roman" panose="02020603050405020304" pitchFamily="18" charset="0"/>
                <a:cs typeface="Times New Roman" panose="02020603050405020304" pitchFamily="18" charset="0"/>
              </a:rPr>
              <a:t>Tata had a vision to make India as a primary manufacturer of cotton cloth, India eventually became an exporter country.</a:t>
            </a:r>
          </a:p>
        </p:txBody>
      </p:sp>
      <p:pic>
        <p:nvPicPr>
          <p:cNvPr id="5" name="Picture 4">
            <a:extLst>
              <a:ext uri="{FF2B5EF4-FFF2-40B4-BE49-F238E27FC236}">
                <a16:creationId xmlns:a16="http://schemas.microsoft.com/office/drawing/2014/main" id="{D7B744D3-79F2-4791-89E0-CB8718CF43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9409" y="506589"/>
            <a:ext cx="2423642" cy="2084930"/>
          </a:xfrm>
          <a:prstGeom prst="rect">
            <a:avLst/>
          </a:prstGeom>
        </p:spPr>
      </p:pic>
      <p:pic>
        <p:nvPicPr>
          <p:cNvPr id="7" name="Picture 6">
            <a:extLst>
              <a:ext uri="{FF2B5EF4-FFF2-40B4-BE49-F238E27FC236}">
                <a16:creationId xmlns:a16="http://schemas.microsoft.com/office/drawing/2014/main" id="{0BF7EF6B-2C1A-4A9F-B6F2-162A91AB3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7661" y="3523115"/>
            <a:ext cx="4007137" cy="2252308"/>
          </a:xfrm>
          <a:prstGeom prst="rect">
            <a:avLst/>
          </a:prstGeom>
        </p:spPr>
      </p:pic>
      <p:sp>
        <p:nvSpPr>
          <p:cNvPr id="8" name="TextBox 7">
            <a:extLst>
              <a:ext uri="{FF2B5EF4-FFF2-40B4-BE49-F238E27FC236}">
                <a16:creationId xmlns:a16="http://schemas.microsoft.com/office/drawing/2014/main" id="{8E1E8B58-5496-4454-B4CB-95EB13C6808F}"/>
              </a:ext>
            </a:extLst>
          </p:cNvPr>
          <p:cNvSpPr txBox="1"/>
          <p:nvPr/>
        </p:nvSpPr>
        <p:spPr>
          <a:xfrm>
            <a:off x="7871757" y="2591519"/>
            <a:ext cx="3718946" cy="646331"/>
          </a:xfrm>
          <a:prstGeom prst="rect">
            <a:avLst/>
          </a:prstGeom>
          <a:noFill/>
        </p:spPr>
        <p:txBody>
          <a:bodyPr wrap="square" rtlCol="0">
            <a:spAutoFit/>
          </a:bodyPr>
          <a:lstStyle/>
          <a:p>
            <a:pPr algn="ctr"/>
            <a:r>
              <a:rPr lang="en-IN" b="1" dirty="0">
                <a:latin typeface="Times New Roman" panose="02020603050405020304" pitchFamily="18" charset="0"/>
                <a:cs typeface="Times New Roman" panose="02020603050405020304" pitchFamily="18" charset="0"/>
              </a:rPr>
              <a:t>Fig.14. </a:t>
            </a:r>
          </a:p>
          <a:p>
            <a:pPr algn="ctr"/>
            <a:r>
              <a:rPr lang="en-IN" b="1" dirty="0" err="1">
                <a:latin typeface="Times New Roman" panose="02020603050405020304" pitchFamily="18" charset="0"/>
                <a:cs typeface="Times New Roman" panose="02020603050405020304" pitchFamily="18" charset="0"/>
              </a:rPr>
              <a:t>Jehangir</a:t>
            </a:r>
            <a:r>
              <a:rPr lang="en-IN" b="1" dirty="0">
                <a:latin typeface="Times New Roman" panose="02020603050405020304" pitchFamily="18" charset="0"/>
                <a:cs typeface="Times New Roman" panose="02020603050405020304" pitchFamily="18" charset="0"/>
              </a:rPr>
              <a:t> </a:t>
            </a:r>
            <a:r>
              <a:rPr lang="en-IN" b="1" dirty="0" err="1">
                <a:latin typeface="Times New Roman" panose="02020603050405020304" pitchFamily="18" charset="0"/>
                <a:cs typeface="Times New Roman" panose="02020603050405020304" pitchFamily="18" charset="0"/>
              </a:rPr>
              <a:t>Ratanji</a:t>
            </a:r>
            <a:r>
              <a:rPr lang="en-IN" b="1" dirty="0">
                <a:latin typeface="Times New Roman" panose="02020603050405020304" pitchFamily="18" charset="0"/>
                <a:cs typeface="Times New Roman" panose="02020603050405020304" pitchFamily="18" charset="0"/>
              </a:rPr>
              <a:t> </a:t>
            </a:r>
            <a:r>
              <a:rPr lang="en-IN" b="1" dirty="0" err="1">
                <a:latin typeface="Times New Roman" panose="02020603050405020304" pitchFamily="18" charset="0"/>
                <a:cs typeface="Times New Roman" panose="02020603050405020304" pitchFamily="18" charset="0"/>
              </a:rPr>
              <a:t>Dadabhoy</a:t>
            </a:r>
            <a:r>
              <a:rPr lang="en-IN" b="1" dirty="0">
                <a:latin typeface="Times New Roman" panose="02020603050405020304" pitchFamily="18" charset="0"/>
                <a:cs typeface="Times New Roman" panose="02020603050405020304" pitchFamily="18" charset="0"/>
              </a:rPr>
              <a:t> Tata</a:t>
            </a:r>
            <a:r>
              <a:rPr lang="en-IN" dirty="0"/>
              <a:t> </a:t>
            </a:r>
          </a:p>
        </p:txBody>
      </p:sp>
      <p:sp>
        <p:nvSpPr>
          <p:cNvPr id="9" name="TextBox 8">
            <a:extLst>
              <a:ext uri="{FF2B5EF4-FFF2-40B4-BE49-F238E27FC236}">
                <a16:creationId xmlns:a16="http://schemas.microsoft.com/office/drawing/2014/main" id="{DBDB4EA6-3BCF-4466-938D-06D4D5C6BF6B}"/>
              </a:ext>
            </a:extLst>
          </p:cNvPr>
          <p:cNvSpPr txBox="1"/>
          <p:nvPr/>
        </p:nvSpPr>
        <p:spPr>
          <a:xfrm>
            <a:off x="8278349" y="5876022"/>
            <a:ext cx="2905760" cy="369332"/>
          </a:xfrm>
          <a:prstGeom prst="rect">
            <a:avLst/>
          </a:prstGeom>
          <a:noFill/>
        </p:spPr>
        <p:txBody>
          <a:bodyPr wrap="square" rtlCol="0">
            <a:spAutoFit/>
          </a:bodyPr>
          <a:lstStyle/>
          <a:p>
            <a:pPr algn="ctr"/>
            <a:r>
              <a:rPr lang="en-IN" b="1" dirty="0">
                <a:latin typeface="Times New Roman" panose="02020603050405020304" pitchFamily="18" charset="0"/>
                <a:cs typeface="Times New Roman" panose="02020603050405020304" pitchFamily="18" charset="0"/>
              </a:rPr>
              <a:t>Fig.15.  Cotton Mill</a:t>
            </a:r>
          </a:p>
        </p:txBody>
      </p:sp>
    </p:spTree>
    <p:extLst>
      <p:ext uri="{BB962C8B-B14F-4D97-AF65-F5344CB8AC3E}">
        <p14:creationId xmlns:p14="http://schemas.microsoft.com/office/powerpoint/2010/main" val="3336227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0412CF-A054-47A7-BC6A-E6F8C6139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5257" y="475808"/>
            <a:ext cx="2511384" cy="2624076"/>
          </a:xfrm>
          <a:prstGeom prst="rect">
            <a:avLst/>
          </a:prstGeom>
        </p:spPr>
      </p:pic>
      <p:sp>
        <p:nvSpPr>
          <p:cNvPr id="6" name="Rectangle 5">
            <a:extLst>
              <a:ext uri="{FF2B5EF4-FFF2-40B4-BE49-F238E27FC236}">
                <a16:creationId xmlns:a16="http://schemas.microsoft.com/office/drawing/2014/main" id="{B4110A0B-08F8-4284-8A26-5AA6AC6B915D}"/>
              </a:ext>
            </a:extLst>
          </p:cNvPr>
          <p:cNvSpPr/>
          <p:nvPr/>
        </p:nvSpPr>
        <p:spPr>
          <a:xfrm rot="10800000" flipH="1" flipV="1">
            <a:off x="9385972" y="3099884"/>
            <a:ext cx="2549953" cy="923330"/>
          </a:xfrm>
          <a:prstGeom prst="rect">
            <a:avLst/>
          </a:prstGeom>
        </p:spPr>
        <p:txBody>
          <a:bodyPr wrap="square">
            <a:spAutoFit/>
          </a:bodyPr>
          <a:lstStyle/>
          <a:p>
            <a:pPr algn="ctr"/>
            <a:r>
              <a:rPr lang="en-IN" b="1" dirty="0">
                <a:latin typeface="Times New Roman" panose="02020603050405020304" pitchFamily="18" charset="0"/>
                <a:cs typeface="Times New Roman" panose="02020603050405020304" pitchFamily="18" charset="0"/>
              </a:rPr>
              <a:t>Fig 16. </a:t>
            </a:r>
          </a:p>
          <a:p>
            <a:pPr algn="ctr"/>
            <a:r>
              <a:rPr lang="en-IN" b="1" dirty="0">
                <a:latin typeface="Times New Roman" panose="02020603050405020304" pitchFamily="18" charset="0"/>
                <a:cs typeface="Times New Roman" panose="02020603050405020304" pitchFamily="18" charset="0"/>
              </a:rPr>
              <a:t>Tata  Iron &amp; Steel Plant </a:t>
            </a:r>
          </a:p>
          <a:p>
            <a:pPr algn="ctr"/>
            <a:r>
              <a:rPr lang="en-IN" b="1" dirty="0">
                <a:latin typeface="Times New Roman" panose="02020603050405020304" pitchFamily="18" charset="0"/>
                <a:cs typeface="Times New Roman" panose="02020603050405020304" pitchFamily="18" charset="0"/>
              </a:rPr>
              <a:t>Jamshedpur</a:t>
            </a:r>
          </a:p>
        </p:txBody>
      </p:sp>
      <p:sp>
        <p:nvSpPr>
          <p:cNvPr id="2" name="Rectangle 1"/>
          <p:cNvSpPr/>
          <p:nvPr/>
        </p:nvSpPr>
        <p:spPr>
          <a:xfrm>
            <a:off x="471054" y="477647"/>
            <a:ext cx="8700655" cy="5909310"/>
          </a:xfrm>
          <a:prstGeom prst="rect">
            <a:avLst/>
          </a:prstGeom>
        </p:spPr>
        <p:txBody>
          <a:bodyPr wrap="square">
            <a:spAutoFit/>
          </a:bodyPr>
          <a:lstStyle/>
          <a:p>
            <a:pPr marL="263525" indent="-263525" algn="just">
              <a:spcBef>
                <a:spcPts val="600"/>
              </a:spcBef>
              <a:buFont typeface="Wingdings" panose="05000000000000000000" pitchFamily="2" charset="2"/>
              <a:buChar char="§"/>
            </a:pPr>
            <a:r>
              <a:rPr lang="en-IN" sz="1700" dirty="0">
                <a:latin typeface="Times New Roman" panose="02020603050405020304" pitchFamily="18" charset="0"/>
                <a:cs typeface="Times New Roman" panose="02020603050405020304" pitchFamily="18" charset="0"/>
              </a:rPr>
              <a:t>His vision of swadeshi motivate him to build the world's best steel plant in India.</a:t>
            </a:r>
          </a:p>
          <a:p>
            <a:pPr marL="263525" indent="-263525" algn="just">
              <a:spcBef>
                <a:spcPts val="600"/>
              </a:spcBef>
              <a:buFont typeface="Wingdings" panose="05000000000000000000" pitchFamily="2" charset="2"/>
              <a:buChar char="§"/>
            </a:pPr>
            <a:r>
              <a:rPr lang="en-IN" sz="1700" dirty="0">
                <a:latin typeface="Times New Roman" panose="02020603050405020304" pitchFamily="18" charset="0"/>
                <a:cs typeface="Times New Roman" panose="02020603050405020304" pitchFamily="18" charset="0"/>
              </a:rPr>
              <a:t> </a:t>
            </a:r>
            <a:r>
              <a:rPr lang="en-IN" sz="1700" dirty="0" err="1">
                <a:latin typeface="Times New Roman" panose="02020603050405020304" pitchFamily="18" charset="0"/>
                <a:cs typeface="Times New Roman" panose="02020603050405020304" pitchFamily="18" charset="0"/>
              </a:rPr>
              <a:t>Dorab</a:t>
            </a:r>
            <a:r>
              <a:rPr lang="en-IN" sz="1700" dirty="0">
                <a:latin typeface="Times New Roman" panose="02020603050405020304" pitchFamily="18" charset="0"/>
                <a:cs typeface="Times New Roman" panose="02020603050405020304" pitchFamily="18" charset="0"/>
              </a:rPr>
              <a:t> and cousin RD Tata established Tata iron and steel company in remote areas of </a:t>
            </a:r>
            <a:r>
              <a:rPr lang="en-IN" sz="1700" dirty="0" err="1">
                <a:latin typeface="Times New Roman" panose="02020603050405020304" pitchFamily="18" charset="0"/>
                <a:cs typeface="Times New Roman" panose="02020603050405020304" pitchFamily="18" charset="0"/>
              </a:rPr>
              <a:t>Sakchi</a:t>
            </a:r>
            <a:r>
              <a:rPr lang="en-IN" sz="1700" dirty="0">
                <a:latin typeface="Times New Roman" panose="02020603050405020304" pitchFamily="18" charset="0"/>
                <a:cs typeface="Times New Roman" panose="02020603050405020304" pitchFamily="18" charset="0"/>
              </a:rPr>
              <a:t> in the year 1907.</a:t>
            </a:r>
          </a:p>
          <a:p>
            <a:pPr marL="263525" indent="-263525" algn="just">
              <a:spcBef>
                <a:spcPts val="600"/>
              </a:spcBef>
              <a:buFont typeface="Wingdings" panose="05000000000000000000" pitchFamily="2" charset="2"/>
              <a:buChar char="§"/>
            </a:pPr>
            <a:r>
              <a:rPr lang="en-IN" sz="1700" dirty="0">
                <a:latin typeface="Times New Roman" panose="02020603050405020304" pitchFamily="18" charset="0"/>
                <a:cs typeface="Times New Roman" panose="02020603050405020304" pitchFamily="18" charset="0"/>
              </a:rPr>
              <a:t>Three hydroelectric entities, Tata Hydro-Electric Power Supply Company (in 1910), the Andhra Valley Power Supply Company (in 1916) and the Tata Power Company (in 1919), were established with an installed generation capacity of over 8000MW</a:t>
            </a:r>
            <a:r>
              <a:rPr lang="en-IN" sz="1700" b="1" dirty="0">
                <a:latin typeface="Times New Roman" panose="02020603050405020304" pitchFamily="18" charset="0"/>
                <a:cs typeface="Times New Roman" panose="02020603050405020304" pitchFamily="18" charset="0"/>
              </a:rPr>
              <a:t>.</a:t>
            </a:r>
          </a:p>
          <a:p>
            <a:pPr marL="263525" indent="-263525" algn="just">
              <a:spcBef>
                <a:spcPts val="600"/>
              </a:spcBef>
              <a:buFont typeface="Wingdings" panose="05000000000000000000" pitchFamily="2" charset="2"/>
              <a:buChar char="§"/>
            </a:pPr>
            <a:r>
              <a:rPr lang="en-IN" sz="1700" dirty="0">
                <a:latin typeface="Times New Roman" panose="02020603050405020304" pitchFamily="18" charset="0"/>
                <a:cs typeface="Times New Roman" panose="02020603050405020304" pitchFamily="18" charset="0"/>
              </a:rPr>
              <a:t>Supported hugely during the first world war (1914). </a:t>
            </a:r>
          </a:p>
          <a:p>
            <a:pPr marL="263525" indent="-263525" algn="just">
              <a:spcBef>
                <a:spcPts val="600"/>
              </a:spcBef>
              <a:buFont typeface="Wingdings" panose="05000000000000000000" pitchFamily="2" charset="2"/>
              <a:buChar char="§"/>
            </a:pPr>
            <a:r>
              <a:rPr lang="en-IN" sz="1700" dirty="0">
                <a:latin typeface="Times New Roman" panose="02020603050405020304" pitchFamily="18" charset="0"/>
                <a:cs typeface="Times New Roman" panose="02020603050405020304" pitchFamily="18" charset="0"/>
              </a:rPr>
              <a:t>TELCO (Tata Engineering &amp; Locomotion Company) built in Jamshedpur in 1945. </a:t>
            </a:r>
          </a:p>
          <a:p>
            <a:pPr marL="263525" indent="-263525" algn="just">
              <a:spcBef>
                <a:spcPts val="600"/>
              </a:spcBef>
              <a:buFont typeface="Wingdings" panose="05000000000000000000" pitchFamily="2" charset="2"/>
              <a:buChar char="§"/>
            </a:pPr>
            <a:r>
              <a:rPr lang="en-IN" sz="1700" dirty="0">
                <a:latin typeface="Times New Roman" panose="02020603050405020304" pitchFamily="18" charset="0"/>
                <a:cs typeface="Times New Roman" panose="02020603050405020304" pitchFamily="18" charset="0"/>
              </a:rPr>
              <a:t>Provided financial assistance to </a:t>
            </a:r>
            <a:r>
              <a:rPr lang="en-IN" sz="1700" b="1" dirty="0" err="1">
                <a:latin typeface="Times New Roman" panose="02020603050405020304" pitchFamily="18" charset="0"/>
                <a:cs typeface="Times New Roman" panose="02020603050405020304" pitchFamily="18" charset="0"/>
              </a:rPr>
              <a:t>Homi</a:t>
            </a:r>
            <a:r>
              <a:rPr lang="en-IN" sz="1700" b="1" dirty="0">
                <a:latin typeface="Times New Roman" panose="02020603050405020304" pitchFamily="18" charset="0"/>
                <a:cs typeface="Times New Roman" panose="02020603050405020304" pitchFamily="18" charset="0"/>
              </a:rPr>
              <a:t> . J. </a:t>
            </a:r>
            <a:r>
              <a:rPr lang="en-IN" sz="1700" b="1" dirty="0" err="1">
                <a:latin typeface="Times New Roman" panose="02020603050405020304" pitchFamily="18" charset="0"/>
                <a:cs typeface="Times New Roman" panose="02020603050405020304" pitchFamily="18" charset="0"/>
              </a:rPr>
              <a:t>Bhabha</a:t>
            </a:r>
            <a:r>
              <a:rPr lang="en-IN" sz="1700" b="1" dirty="0">
                <a:latin typeface="Times New Roman" panose="02020603050405020304" pitchFamily="18" charset="0"/>
                <a:cs typeface="Times New Roman" panose="02020603050405020304" pitchFamily="18" charset="0"/>
              </a:rPr>
              <a:t> </a:t>
            </a:r>
            <a:r>
              <a:rPr lang="en-IN" sz="1700" dirty="0">
                <a:latin typeface="Times New Roman" panose="02020603050405020304" pitchFamily="18" charset="0"/>
                <a:cs typeface="Times New Roman" panose="02020603050405020304" pitchFamily="18" charset="0"/>
              </a:rPr>
              <a:t>and Established </a:t>
            </a:r>
            <a:r>
              <a:rPr lang="en-IN" sz="1700" b="1" dirty="0">
                <a:latin typeface="Times New Roman" panose="02020603050405020304" pitchFamily="18" charset="0"/>
                <a:cs typeface="Times New Roman" panose="02020603050405020304" pitchFamily="18" charset="0"/>
              </a:rPr>
              <a:t>Tata Institute of Fundamental Research</a:t>
            </a:r>
            <a:r>
              <a:rPr lang="en-IN" sz="1700" dirty="0">
                <a:latin typeface="Times New Roman" panose="02020603050405020304" pitchFamily="18" charset="0"/>
                <a:cs typeface="Times New Roman" panose="02020603050405020304" pitchFamily="18" charset="0"/>
              </a:rPr>
              <a:t>. </a:t>
            </a:r>
          </a:p>
          <a:p>
            <a:pPr marL="263525" indent="-263525" algn="just">
              <a:spcBef>
                <a:spcPts val="600"/>
              </a:spcBef>
              <a:buFont typeface="Wingdings" panose="05000000000000000000" pitchFamily="2" charset="2"/>
              <a:buChar char="§"/>
            </a:pPr>
            <a:r>
              <a:rPr lang="en-US" sz="1700" dirty="0">
                <a:solidFill>
                  <a:srgbClr val="002060"/>
                </a:solidFill>
                <a:latin typeface="Times New Roman" panose="02020603050405020304" pitchFamily="18" charset="0"/>
                <a:cs typeface="Times New Roman" panose="02020603050405020304" pitchFamily="18" charset="0"/>
              </a:rPr>
              <a:t>Generated large number of employment to Indians and contributed in Indian economy.</a:t>
            </a:r>
          </a:p>
          <a:p>
            <a:pPr marL="263525" indent="-263525" algn="just">
              <a:spcBef>
                <a:spcPts val="600"/>
              </a:spcBef>
              <a:buFont typeface="Wingdings" panose="05000000000000000000" pitchFamily="2" charset="2"/>
              <a:buChar char="§"/>
            </a:pPr>
            <a:r>
              <a:rPr lang="en-US" sz="1700" dirty="0">
                <a:solidFill>
                  <a:srgbClr val="002060"/>
                </a:solidFill>
                <a:latin typeface="Times New Roman" panose="02020603050405020304" pitchFamily="18" charset="0"/>
                <a:cs typeface="Times New Roman" panose="02020603050405020304" pitchFamily="18" charset="0"/>
              </a:rPr>
              <a:t>Contributed in making India an Industry sufficient country.</a:t>
            </a:r>
          </a:p>
          <a:p>
            <a:pPr marL="363538" indent="-363538" algn="just">
              <a:spcBef>
                <a:spcPts val="600"/>
              </a:spcBef>
              <a:buFont typeface="Wingdings" panose="05000000000000000000" pitchFamily="2" charset="2"/>
              <a:buChar char="Ø"/>
            </a:pPr>
            <a:endParaRPr lang="en-IN" sz="1700" dirty="0">
              <a:solidFill>
                <a:srgbClr val="002060"/>
              </a:solidFill>
              <a:latin typeface="Times New Roman" panose="02020603050405020304" pitchFamily="18" charset="0"/>
              <a:cs typeface="Times New Roman" panose="02020603050405020304" pitchFamily="18" charset="0"/>
            </a:endParaRPr>
          </a:p>
          <a:p>
            <a:pPr marL="363538" indent="-276225" algn="just">
              <a:spcBef>
                <a:spcPts val="600"/>
              </a:spcBef>
              <a:buNone/>
            </a:pPr>
            <a:r>
              <a:rPr lang="en-IN" sz="1700" b="1" dirty="0">
                <a:solidFill>
                  <a:srgbClr val="FF0000"/>
                </a:solidFill>
                <a:latin typeface="Times New Roman" panose="02020603050405020304" pitchFamily="18" charset="0"/>
                <a:cs typeface="Times New Roman" panose="02020603050405020304" pitchFamily="18" charset="0"/>
              </a:rPr>
              <a:t>Todays Status: Represents a</a:t>
            </a:r>
            <a:r>
              <a:rPr lang="en-IN" sz="1700" dirty="0">
                <a:solidFill>
                  <a:srgbClr val="FF0000"/>
                </a:solidFill>
                <a:latin typeface="Times New Roman" panose="02020603050405020304" pitchFamily="18" charset="0"/>
                <a:cs typeface="Times New Roman" panose="02020603050405020304" pitchFamily="18" charset="0"/>
              </a:rPr>
              <a:t>  </a:t>
            </a:r>
            <a:r>
              <a:rPr lang="en-IN" sz="1700" b="1" dirty="0">
                <a:solidFill>
                  <a:srgbClr val="FF0000"/>
                </a:solidFill>
                <a:latin typeface="Times New Roman" panose="02020603050405020304" pitchFamily="18" charset="0"/>
                <a:cs typeface="Times New Roman" panose="02020603050405020304" pitchFamily="18" charset="0"/>
              </a:rPr>
              <a:t>large global enterprise</a:t>
            </a:r>
            <a:r>
              <a:rPr lang="en-IN" sz="1700" dirty="0">
                <a:solidFill>
                  <a:srgbClr val="FF0000"/>
                </a:solidFill>
                <a:latin typeface="Times New Roman" panose="02020603050405020304" pitchFamily="18" charset="0"/>
                <a:cs typeface="Times New Roman" panose="02020603050405020304" pitchFamily="18" charset="0"/>
              </a:rPr>
              <a:t> </a:t>
            </a:r>
          </a:p>
          <a:p>
            <a:pPr marL="363538" indent="-276225" algn="just">
              <a:spcBef>
                <a:spcPts val="600"/>
              </a:spcBef>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With many companies like Tata Consultancy Services, Tata Motors Tata Steel, Tata Chemicals, Tata Consumer Products, Titan, Tata Capital, Tata Power, Indian Hotels, Tata Communications, Tata Digital, and Tata Electronics </a:t>
            </a:r>
          </a:p>
          <a:p>
            <a:pPr marL="363538" indent="-276225" algn="just">
              <a:spcBef>
                <a:spcPts val="600"/>
              </a:spcBef>
              <a:buFont typeface="Wingdings" panose="05000000000000000000" pitchFamily="2" charset="2"/>
              <a:buChar char="Ø"/>
            </a:pPr>
            <a:r>
              <a:rPr lang="en-IN" sz="1700" dirty="0">
                <a:latin typeface="Times New Roman" panose="02020603050405020304" pitchFamily="18" charset="0"/>
                <a:cs typeface="Times New Roman" panose="02020603050405020304" pitchFamily="18" charset="0"/>
              </a:rPr>
              <a:t>Operating in more than 100 countries employing over 800,000 people. In the year 2020-21, the revenue of Tata companies was 103 billion dollars (INR 7.7 trillion). </a:t>
            </a:r>
          </a:p>
        </p:txBody>
      </p:sp>
    </p:spTree>
    <p:extLst>
      <p:ext uri="{BB962C8B-B14F-4D97-AF65-F5344CB8AC3E}">
        <p14:creationId xmlns:p14="http://schemas.microsoft.com/office/powerpoint/2010/main" val="1771107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367-E35B-4B09-84A9-6AE70D2AF91C}"/>
              </a:ext>
            </a:extLst>
          </p:cNvPr>
          <p:cNvSpPr>
            <a:spLocks noGrp="1"/>
          </p:cNvSpPr>
          <p:nvPr>
            <p:ph type="title"/>
          </p:nvPr>
        </p:nvSpPr>
        <p:spPr>
          <a:xfrm>
            <a:off x="2606766" y="423182"/>
            <a:ext cx="6756400" cy="569595"/>
          </a:xfrm>
        </p:spPr>
        <p:txBody>
          <a:bodyPr>
            <a:normAutofit/>
          </a:bodyPr>
          <a:lstStyle/>
          <a:p>
            <a:pPr algn="ctr"/>
            <a:r>
              <a:rPr lang="en-US" sz="2400" b="1" dirty="0">
                <a:solidFill>
                  <a:srgbClr val="002060"/>
                </a:solidFill>
                <a:latin typeface="Times New Roman" panose="02020603050405020304" pitchFamily="18" charset="0"/>
                <a:cs typeface="Times New Roman" panose="02020603050405020304" pitchFamily="18" charset="0"/>
              </a:rPr>
              <a:t>CONCLUSION</a:t>
            </a:r>
            <a:endParaRPr lang="en-IN" sz="24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1B7B695-5F8C-4208-B094-2C7358AA4935}"/>
              </a:ext>
            </a:extLst>
          </p:cNvPr>
          <p:cNvSpPr>
            <a:spLocks noGrp="1"/>
          </p:cNvSpPr>
          <p:nvPr>
            <p:ph idx="1"/>
          </p:nvPr>
        </p:nvSpPr>
        <p:spPr>
          <a:xfrm>
            <a:off x="319314" y="1845733"/>
            <a:ext cx="11582400" cy="4888895"/>
          </a:xfrm>
        </p:spPr>
        <p:txBody>
          <a:bodyPr>
            <a:noAutofit/>
          </a:bodyPr>
          <a:lstStyle/>
          <a:p>
            <a:pPr marL="263525" indent="-263525" algn="just">
              <a:lnSpc>
                <a:spcPct val="100000"/>
              </a:lnSpc>
              <a:spcAft>
                <a:spcPts val="600"/>
              </a:spcAf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The thought of </a:t>
            </a:r>
            <a:r>
              <a:rPr lang="en-IN" sz="1700" b="1" dirty="0">
                <a:solidFill>
                  <a:schemeClr val="tx1"/>
                </a:solidFill>
                <a:latin typeface="Times New Roman" panose="02020603050405020304" pitchFamily="18" charset="0"/>
                <a:cs typeface="Times New Roman" panose="02020603050405020304" pitchFamily="18" charset="0"/>
              </a:rPr>
              <a:t>“Self-reliance”</a:t>
            </a:r>
            <a:r>
              <a:rPr lang="en-IN" sz="1700" dirty="0">
                <a:solidFill>
                  <a:schemeClr val="tx1"/>
                </a:solidFill>
                <a:latin typeface="Times New Roman" panose="02020603050405020304" pitchFamily="18" charset="0"/>
                <a:cs typeface="Times New Roman" panose="02020603050405020304" pitchFamily="18" charset="0"/>
              </a:rPr>
              <a:t> in the field of science during British rule encouraged Indian scientists, activists and patriots to establish our own scientific institutions, laboratories and industries which</a:t>
            </a:r>
            <a:r>
              <a:rPr lang="en-US" sz="1600" dirty="0">
                <a:solidFill>
                  <a:schemeClr val="tx1"/>
                </a:solidFill>
                <a:latin typeface="Times New Roman" panose="02020603050405020304" pitchFamily="18" charset="0"/>
                <a:cs typeface="Times New Roman" panose="02020603050405020304" pitchFamily="18" charset="0"/>
              </a:rPr>
              <a:t> helped in overcoming the bottleneck of self-reliance. </a:t>
            </a:r>
            <a:endParaRPr lang="en-IN" sz="1700" dirty="0">
              <a:solidFill>
                <a:schemeClr val="tx1"/>
              </a:solidFill>
              <a:latin typeface="Times New Roman" panose="02020603050405020304" pitchFamily="18" charset="0"/>
              <a:cs typeface="Times New Roman" panose="02020603050405020304" pitchFamily="18" charset="0"/>
            </a:endParaRPr>
          </a:p>
          <a:p>
            <a:pPr marL="263525" indent="-263525" algn="just">
              <a:lnSpc>
                <a:spcPct val="100000"/>
              </a:lnSpc>
              <a:spcBef>
                <a:spcPts val="0"/>
              </a:spcBef>
              <a:spcAft>
                <a:spcPts val="600"/>
              </a:spcAf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Genesis of today’s ‘</a:t>
            </a:r>
            <a:r>
              <a:rPr lang="en-IN" sz="1700" b="1" dirty="0">
                <a:solidFill>
                  <a:schemeClr val="tx1"/>
                </a:solidFill>
                <a:latin typeface="Times New Roman" panose="02020603050405020304" pitchFamily="18" charset="0"/>
                <a:cs typeface="Times New Roman" panose="02020603050405020304" pitchFamily="18" charset="0"/>
              </a:rPr>
              <a:t>Make in India’ </a:t>
            </a:r>
            <a:r>
              <a:rPr lang="en-IN" sz="1700" dirty="0">
                <a:solidFill>
                  <a:schemeClr val="tx1"/>
                </a:solidFill>
                <a:latin typeface="Times New Roman" panose="02020603050405020304" pitchFamily="18" charset="0"/>
                <a:cs typeface="Times New Roman" panose="02020603050405020304" pitchFamily="18" charset="0"/>
              </a:rPr>
              <a:t>and </a:t>
            </a:r>
            <a:r>
              <a:rPr lang="en-IN" sz="1700" b="1" dirty="0">
                <a:solidFill>
                  <a:schemeClr val="tx1"/>
                </a:solidFill>
                <a:latin typeface="Times New Roman" panose="02020603050405020304" pitchFamily="18" charset="0"/>
                <a:cs typeface="Times New Roman" panose="02020603050405020304" pitchFamily="18" charset="0"/>
              </a:rPr>
              <a:t>‘Vocal for Local’ </a:t>
            </a:r>
            <a:r>
              <a:rPr lang="en-IN" sz="1700" dirty="0">
                <a:solidFill>
                  <a:schemeClr val="tx1"/>
                </a:solidFill>
                <a:latin typeface="Times New Roman" panose="02020603050405020304" pitchFamily="18" charset="0"/>
                <a:cs typeface="Times New Roman" panose="02020603050405020304" pitchFamily="18" charset="0"/>
              </a:rPr>
              <a:t>movement.</a:t>
            </a:r>
          </a:p>
          <a:p>
            <a:pPr marL="263525" indent="-263525" algn="just">
              <a:lnSpc>
                <a:spcPct val="100000"/>
              </a:lnSpc>
              <a:spcAft>
                <a:spcPts val="600"/>
              </a:spcAf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Will revive manufacturing sector, generate employment and growth of Indian economy.</a:t>
            </a:r>
          </a:p>
          <a:p>
            <a:pPr marL="263525" indent="-263525" algn="just">
              <a:lnSpc>
                <a:spcPct val="100000"/>
              </a:lnSpc>
              <a:spcAft>
                <a:spcPts val="600"/>
              </a:spcAft>
              <a:buFont typeface="Wingdings" panose="05000000000000000000" pitchFamily="2" charset="2"/>
              <a:buChar char="q"/>
            </a:pPr>
            <a:r>
              <a:rPr lang="en-IN" sz="1700" dirty="0">
                <a:solidFill>
                  <a:schemeClr val="tx1"/>
                </a:solidFill>
                <a:latin typeface="Times New Roman" panose="02020603050405020304" pitchFamily="18" charset="0"/>
                <a:cs typeface="Times New Roman" panose="02020603050405020304" pitchFamily="18" charset="0"/>
              </a:rPr>
              <a:t>India is expecting to raise the manufacturing sector by 12 to 14% by the end of 2022 and to generate 100 million jobs, increase manufacturing share of GDP by 25% and will build up the global competition of the Indian manufacturing sector.</a:t>
            </a:r>
          </a:p>
          <a:p>
            <a:pPr marL="263525" indent="-263525" algn="just">
              <a:lnSpc>
                <a:spcPct val="100000"/>
              </a:lnSpc>
              <a:spcAft>
                <a:spcPts val="600"/>
              </a:spcAft>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When the first wave of </a:t>
            </a:r>
            <a:r>
              <a:rPr lang="en-US" sz="1700" dirty="0" err="1">
                <a:solidFill>
                  <a:schemeClr val="tx1"/>
                </a:solidFill>
                <a:latin typeface="Times New Roman" panose="02020603050405020304" pitchFamily="18" charset="0"/>
                <a:cs typeface="Times New Roman" panose="02020603050405020304" pitchFamily="18" charset="0"/>
              </a:rPr>
              <a:t>Covid</a:t>
            </a:r>
            <a:r>
              <a:rPr lang="en-US" sz="1700" dirty="0">
                <a:solidFill>
                  <a:schemeClr val="tx1"/>
                </a:solidFill>
                <a:latin typeface="Times New Roman" panose="02020603050405020304" pitchFamily="18" charset="0"/>
                <a:cs typeface="Times New Roman" panose="02020603050405020304" pitchFamily="18" charset="0"/>
              </a:rPr>
              <a:t> came in India in 2020, there was a lack of resources to tackle the pandemic but within one year, India has become self-reliant in terms of ventilators, medicines, PPE kits, N-95 masks, testing labs for coronavirus, ICU beds, Corona-dedicated hospitals, medical oxygen etc.</a:t>
            </a:r>
          </a:p>
          <a:p>
            <a:pPr marL="263525" indent="-263525" algn="just">
              <a:lnSpc>
                <a:spcPct val="100000"/>
              </a:lnSpc>
              <a:spcAft>
                <a:spcPts val="600"/>
              </a:spcAft>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From just 900 Metric </a:t>
            </a:r>
            <a:r>
              <a:rPr lang="en-US" sz="1700" dirty="0" err="1">
                <a:solidFill>
                  <a:schemeClr val="tx1"/>
                </a:solidFill>
                <a:latin typeface="Times New Roman" panose="02020603050405020304" pitchFamily="18" charset="0"/>
                <a:cs typeface="Times New Roman" panose="02020603050405020304" pitchFamily="18" charset="0"/>
              </a:rPr>
              <a:t>Tonnes</a:t>
            </a:r>
            <a:r>
              <a:rPr lang="en-US" sz="1700" dirty="0">
                <a:solidFill>
                  <a:schemeClr val="tx1"/>
                </a:solidFill>
                <a:latin typeface="Times New Roman" panose="02020603050405020304" pitchFamily="18" charset="0"/>
                <a:cs typeface="Times New Roman" panose="02020603050405020304" pitchFamily="18" charset="0"/>
              </a:rPr>
              <a:t> per day before January 2020, production of medical oxygen has now been increased to more than 9,000 MT per day, </a:t>
            </a:r>
          </a:p>
          <a:p>
            <a:pPr marL="263525" indent="-263525" algn="just">
              <a:lnSpc>
                <a:spcPct val="100000"/>
              </a:lnSpc>
              <a:spcAft>
                <a:spcPts val="600"/>
              </a:spcAft>
              <a:buFont typeface="Wingdings" panose="05000000000000000000" pitchFamily="2" charset="2"/>
              <a:buChar char="q"/>
            </a:pPr>
            <a:r>
              <a:rPr lang="en-US" sz="1700" dirty="0">
                <a:solidFill>
                  <a:schemeClr val="tx1"/>
                </a:solidFill>
                <a:latin typeface="Times New Roman" panose="02020603050405020304" pitchFamily="18" charset="0"/>
                <a:cs typeface="Times New Roman" panose="02020603050405020304" pitchFamily="18" charset="0"/>
              </a:rPr>
              <a:t>More than 20,000 ICU beds are being added across the country out of which 20 per cent will be pediatric ICU beds.</a:t>
            </a:r>
          </a:p>
          <a:p>
            <a:pPr marL="363538" indent="-363538" algn="just">
              <a:lnSpc>
                <a:spcPct val="100000"/>
              </a:lnSpc>
              <a:buFont typeface="Wingdings" panose="05000000000000000000" pitchFamily="2" charset="2"/>
              <a:buChar char="Ø"/>
            </a:pPr>
            <a:endParaRPr lang="en-IN" sz="1700" dirty="0">
              <a:solidFill>
                <a:schemeClr val="tx1"/>
              </a:solidFill>
              <a:latin typeface="Times New Roman" panose="02020603050405020304" pitchFamily="18" charset="0"/>
              <a:cs typeface="Times New Roman" panose="02020603050405020304" pitchFamily="18" charset="0"/>
            </a:endParaRPr>
          </a:p>
          <a:p>
            <a:pPr algn="just">
              <a:lnSpc>
                <a:spcPct val="100000"/>
              </a:lnSpc>
              <a:buFont typeface="Wingdings" panose="05000000000000000000" pitchFamily="2" charset="2"/>
              <a:buChar char="Ø"/>
            </a:pPr>
            <a:endParaRPr lang="en-IN" sz="1700" dirty="0">
              <a:solidFill>
                <a:schemeClr val="tx1"/>
              </a:solidFill>
            </a:endParaRPr>
          </a:p>
          <a:p>
            <a:pPr>
              <a:lnSpc>
                <a:spcPct val="100000"/>
              </a:lnSpc>
              <a:buFont typeface="Wingdings" panose="05000000000000000000" pitchFamily="2" charset="2"/>
              <a:buChar char="Ø"/>
            </a:pPr>
            <a:endParaRPr lang="en-IN" sz="1700" dirty="0">
              <a:solidFill>
                <a:schemeClr val="tx1"/>
              </a:solidFill>
            </a:endParaRPr>
          </a:p>
        </p:txBody>
      </p:sp>
    </p:spTree>
    <p:extLst>
      <p:ext uri="{BB962C8B-B14F-4D97-AF65-F5344CB8AC3E}">
        <p14:creationId xmlns:p14="http://schemas.microsoft.com/office/powerpoint/2010/main" val="1978947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FD661-E577-4868-82D0-4FDE9F995297}"/>
              </a:ext>
            </a:extLst>
          </p:cNvPr>
          <p:cNvSpPr>
            <a:spLocks noGrp="1"/>
          </p:cNvSpPr>
          <p:nvPr>
            <p:ph type="title"/>
          </p:nvPr>
        </p:nvSpPr>
        <p:spPr>
          <a:xfrm>
            <a:off x="748937" y="504317"/>
            <a:ext cx="10058400" cy="807091"/>
          </a:xfrm>
        </p:spPr>
        <p:txBody>
          <a:bodyPr>
            <a:normAutofit/>
          </a:bodyPr>
          <a:lstStyle/>
          <a:p>
            <a:pPr algn="ctr"/>
            <a:r>
              <a:rPr lang="en-IN" sz="2400" b="1" dirty="0">
                <a:solidFill>
                  <a:srgbClr val="002060"/>
                </a:solidFill>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53E5B257-23CF-4736-9581-37D6D6818665}"/>
              </a:ext>
            </a:extLst>
          </p:cNvPr>
          <p:cNvSpPr>
            <a:spLocks noGrp="1"/>
          </p:cNvSpPr>
          <p:nvPr>
            <p:ph idx="1"/>
          </p:nvPr>
        </p:nvSpPr>
        <p:spPr>
          <a:xfrm>
            <a:off x="349795" y="1775865"/>
            <a:ext cx="11553370" cy="4304852"/>
          </a:xfrm>
        </p:spPr>
        <p:txBody>
          <a:bodyPr>
            <a:normAutofit fontScale="25000" lnSpcReduction="20000"/>
          </a:bodyPr>
          <a:lstStyle/>
          <a:p>
            <a:pPr marL="449263" indent="-449263" algn="just">
              <a:lnSpc>
                <a:spcPct val="120000"/>
              </a:lnSpc>
              <a:spcBef>
                <a:spcPts val="0"/>
              </a:spcBef>
              <a:spcAft>
                <a:spcPts val="1200"/>
              </a:spcAft>
              <a:buFont typeface="Wingdings" panose="05000000000000000000" pitchFamily="2" charset="2"/>
              <a:buChar char="v"/>
            </a:pPr>
            <a:r>
              <a:rPr lang="en-IN" sz="6400" dirty="0" err="1">
                <a:solidFill>
                  <a:schemeClr val="tx1"/>
                </a:solidFill>
                <a:latin typeface="Times New Roman" panose="02020603050405020304" pitchFamily="18" charset="0"/>
                <a:cs typeface="Times New Roman" panose="02020603050405020304" pitchFamily="18" charset="0"/>
              </a:rPr>
              <a:t>Appadorai</a:t>
            </a:r>
            <a:r>
              <a:rPr lang="en-IN" sz="6400" dirty="0">
                <a:solidFill>
                  <a:schemeClr val="tx1"/>
                </a:solidFill>
                <a:latin typeface="Times New Roman" panose="02020603050405020304" pitchFamily="18" charset="0"/>
                <a:cs typeface="Times New Roman" panose="02020603050405020304" pitchFamily="18" charset="0"/>
              </a:rPr>
              <a:t>, A. (1974). Documents on Political Thought in Modern India: Vol. 2. Oxford University Press.</a:t>
            </a:r>
          </a:p>
          <a:p>
            <a:pPr marL="449263" indent="-449263" algn="just">
              <a:lnSpc>
                <a:spcPct val="120000"/>
              </a:lnSpc>
              <a:spcBef>
                <a:spcPts val="0"/>
              </a:spcBef>
              <a:spcAft>
                <a:spcPts val="1200"/>
              </a:spcAft>
              <a:buFont typeface="Wingdings" panose="05000000000000000000" pitchFamily="2" charset="2"/>
              <a:buChar char="v"/>
            </a:pPr>
            <a:r>
              <a:rPr lang="en-IN" sz="6400" dirty="0" err="1">
                <a:solidFill>
                  <a:schemeClr val="tx1"/>
                </a:solidFill>
                <a:latin typeface="Times New Roman" panose="02020603050405020304" pitchFamily="18" charset="0"/>
                <a:cs typeface="Times New Roman" panose="02020603050405020304" pitchFamily="18" charset="0"/>
              </a:rPr>
              <a:t>Bayly</a:t>
            </a:r>
            <a:r>
              <a:rPr lang="en-IN" sz="6400" dirty="0">
                <a:solidFill>
                  <a:schemeClr val="tx1"/>
                </a:solidFill>
                <a:latin typeface="Times New Roman" panose="02020603050405020304" pitchFamily="18" charset="0"/>
                <a:cs typeface="Times New Roman" panose="02020603050405020304" pitchFamily="18" charset="0"/>
              </a:rPr>
              <a:t>, C A. (1986). The Origins of Swadeshi (Home Industry): Cloth and Indian Society, 1700–1930. Edited by Arjun Appadurai. Cambridge University Press.</a:t>
            </a:r>
          </a:p>
          <a:p>
            <a:pPr marL="449263" indent="-449263" algn="just">
              <a:lnSpc>
                <a:spcPct val="120000"/>
              </a:lnSpc>
              <a:spcBef>
                <a:spcPts val="0"/>
              </a:spcBef>
              <a:spcAft>
                <a:spcPts val="1200"/>
              </a:spcAft>
              <a:buFont typeface="Wingdings" panose="05000000000000000000" pitchFamily="2" charset="2"/>
              <a:buChar char="v"/>
            </a:pPr>
            <a:r>
              <a:rPr lang="en-IN" sz="6400" dirty="0">
                <a:solidFill>
                  <a:schemeClr val="tx1"/>
                </a:solidFill>
                <a:latin typeface="Times New Roman" panose="02020603050405020304" pitchFamily="18" charset="0"/>
                <a:cs typeface="Times New Roman" panose="02020603050405020304" pitchFamily="18" charset="0"/>
              </a:rPr>
              <a:t>Banerjee, S. (2011). Acharya Prafulla Chandra Ray: an epitome of scientiﬁc attitude and human values Breakthrough, 15 (1), 12-24.</a:t>
            </a:r>
          </a:p>
          <a:p>
            <a:pPr marL="449263" indent="-449263" algn="just">
              <a:lnSpc>
                <a:spcPct val="120000"/>
              </a:lnSpc>
              <a:spcBef>
                <a:spcPts val="0"/>
              </a:spcBef>
              <a:spcAft>
                <a:spcPts val="1200"/>
              </a:spcAft>
              <a:buFont typeface="Wingdings" panose="05000000000000000000" pitchFamily="2" charset="2"/>
              <a:buChar char="v"/>
            </a:pPr>
            <a:r>
              <a:rPr lang="en-IN" sz="6400" dirty="0" err="1">
                <a:solidFill>
                  <a:schemeClr val="tx1"/>
                </a:solidFill>
                <a:latin typeface="Times New Roman" panose="02020603050405020304" pitchFamily="18" charset="0"/>
                <a:cs typeface="Times New Roman" panose="02020603050405020304" pitchFamily="18" charset="0"/>
              </a:rPr>
              <a:t>Barua</a:t>
            </a:r>
            <a:r>
              <a:rPr lang="en-IN" sz="6400" dirty="0">
                <a:solidFill>
                  <a:schemeClr val="tx1"/>
                </a:solidFill>
                <a:latin typeface="Times New Roman" panose="02020603050405020304" pitchFamily="18" charset="0"/>
                <a:cs typeface="Times New Roman" panose="02020603050405020304" pitchFamily="18" charset="0"/>
              </a:rPr>
              <a:t>, A. (2020). Proudly Swadeshi, This Neem Soap Was A Pioneer of Indian Manufacturing in 1920. The better academy.(</a:t>
            </a:r>
            <a:r>
              <a:rPr lang="en-IN" sz="6400" dirty="0">
                <a:solidFill>
                  <a:schemeClr val="tx1"/>
                </a:solidFill>
                <a:latin typeface="Times New Roman" panose="02020603050405020304" pitchFamily="18" charset="0"/>
                <a:cs typeface="Times New Roman" panose="02020603050405020304" pitchFamily="18" charset="0"/>
                <a:hlinkClick r:id="rId2"/>
              </a:rPr>
              <a:t>https://www.thebetterindia.com/234389/swadeshi-movement-freedom-struggle-margo-soap-history-make-in-great-india-manufacturing-ana79/</a:t>
            </a:r>
            <a:r>
              <a:rPr lang="en-IN" sz="6400" dirty="0">
                <a:solidFill>
                  <a:schemeClr val="tx1"/>
                </a:solidFill>
                <a:latin typeface="Times New Roman" panose="02020603050405020304" pitchFamily="18" charset="0"/>
                <a:cs typeface="Times New Roman" panose="02020603050405020304" pitchFamily="18" charset="0"/>
              </a:rPr>
              <a:t>)</a:t>
            </a:r>
          </a:p>
          <a:p>
            <a:pPr marL="449263" indent="-449263" algn="just">
              <a:lnSpc>
                <a:spcPct val="120000"/>
              </a:lnSpc>
              <a:spcBef>
                <a:spcPts val="0"/>
              </a:spcBef>
              <a:spcAft>
                <a:spcPts val="1200"/>
              </a:spcAft>
              <a:buFont typeface="Wingdings" panose="05000000000000000000" pitchFamily="2" charset="2"/>
              <a:buChar char="v"/>
            </a:pPr>
            <a:r>
              <a:rPr lang="en-IN" sz="6400" dirty="0">
                <a:solidFill>
                  <a:schemeClr val="tx1"/>
                </a:solidFill>
                <a:latin typeface="Times New Roman" panose="02020603050405020304" pitchFamily="18" charset="0"/>
                <a:cs typeface="Times New Roman" panose="02020603050405020304" pitchFamily="18" charset="0"/>
              </a:rPr>
              <a:t> </a:t>
            </a:r>
            <a:r>
              <a:rPr lang="en-IN" sz="6400" dirty="0" err="1">
                <a:solidFill>
                  <a:schemeClr val="tx1"/>
                </a:solidFill>
                <a:latin typeface="Times New Roman" panose="02020603050405020304" pitchFamily="18" charset="0"/>
                <a:cs typeface="Times New Roman" panose="02020603050405020304" pitchFamily="18" charset="0"/>
              </a:rPr>
              <a:t>Baul</a:t>
            </a:r>
            <a:r>
              <a:rPr lang="en-IN" sz="6400" dirty="0">
                <a:solidFill>
                  <a:schemeClr val="tx1"/>
                </a:solidFill>
                <a:latin typeface="Times New Roman" panose="02020603050405020304" pitchFamily="18" charset="0"/>
                <a:cs typeface="Times New Roman" panose="02020603050405020304" pitchFamily="18" charset="0"/>
              </a:rPr>
              <a:t>, D. (2022). The Swadeshi Movement. </a:t>
            </a:r>
            <a:r>
              <a:rPr lang="en-IN" sz="6400" dirty="0" err="1">
                <a:solidFill>
                  <a:schemeClr val="tx1"/>
                </a:solidFill>
                <a:latin typeface="Times New Roman" panose="02020603050405020304" pitchFamily="18" charset="0"/>
                <a:cs typeface="Times New Roman" panose="02020603050405020304" pitchFamily="18" charset="0"/>
              </a:rPr>
              <a:t>Center</a:t>
            </a:r>
            <a:r>
              <a:rPr lang="en-IN" sz="6400" dirty="0">
                <a:solidFill>
                  <a:schemeClr val="tx1"/>
                </a:solidFill>
                <a:latin typeface="Times New Roman" panose="02020603050405020304" pitchFamily="18" charset="0"/>
                <a:cs typeface="Times New Roman" panose="02020603050405020304" pitchFamily="18" charset="0"/>
              </a:rPr>
              <a:t> for Policy Research, Institute of Lifelong Learning, University of Delhi New Delhi.</a:t>
            </a:r>
          </a:p>
          <a:p>
            <a:pPr marL="449263" indent="-449263" algn="just">
              <a:lnSpc>
                <a:spcPct val="120000"/>
              </a:lnSpc>
              <a:spcBef>
                <a:spcPts val="0"/>
              </a:spcBef>
              <a:spcAft>
                <a:spcPts val="1200"/>
              </a:spcAft>
              <a:buFont typeface="Wingdings" panose="05000000000000000000" pitchFamily="2" charset="2"/>
              <a:buChar char="v"/>
            </a:pPr>
            <a:r>
              <a:rPr lang="en-IN" sz="6400" dirty="0">
                <a:solidFill>
                  <a:schemeClr val="tx1"/>
                </a:solidFill>
                <a:latin typeface="Times New Roman" panose="02020603050405020304" pitchFamily="18" charset="0"/>
                <a:cs typeface="Times New Roman" panose="02020603050405020304" pitchFamily="18" charset="0"/>
              </a:rPr>
              <a:t>Chakraborty, S.(2012). Preserving P C Ray for Posterity from the Perspective of the Library &amp; Information Science Profession. </a:t>
            </a:r>
            <a:r>
              <a:rPr lang="en-IN" sz="6400" i="1" dirty="0">
                <a:solidFill>
                  <a:schemeClr val="tx1"/>
                </a:solidFill>
                <a:latin typeface="Times New Roman" panose="02020603050405020304" pitchFamily="18" charset="0"/>
                <a:cs typeface="Times New Roman" panose="02020603050405020304" pitchFamily="18" charset="0"/>
              </a:rPr>
              <a:t>Calcutta University Journal of information Studies,</a:t>
            </a:r>
            <a:r>
              <a:rPr lang="en-IN" sz="6400" dirty="0">
                <a:solidFill>
                  <a:schemeClr val="tx1"/>
                </a:solidFill>
                <a:latin typeface="Times New Roman" panose="02020603050405020304" pitchFamily="18" charset="0"/>
                <a:cs typeface="Times New Roman" panose="02020603050405020304" pitchFamily="18" charset="0"/>
              </a:rPr>
              <a:t> 14 (</a:t>
            </a:r>
            <a:r>
              <a:rPr lang="en-IN" sz="6400" dirty="0" err="1">
                <a:solidFill>
                  <a:schemeClr val="tx1"/>
                </a:solidFill>
                <a:latin typeface="Times New Roman" panose="02020603050405020304" pitchFamily="18" charset="0"/>
                <a:cs typeface="Times New Roman" panose="02020603050405020304" pitchFamily="18" charset="0"/>
              </a:rPr>
              <a:t>i</a:t>
            </a:r>
            <a:r>
              <a:rPr lang="en-IN" sz="6400" dirty="0">
                <a:solidFill>
                  <a:schemeClr val="tx1"/>
                </a:solidFill>
                <a:latin typeface="Times New Roman" panose="02020603050405020304" pitchFamily="18" charset="0"/>
                <a:cs typeface="Times New Roman" panose="02020603050405020304" pitchFamily="18" charset="0"/>
              </a:rPr>
              <a:t>), 1-9.</a:t>
            </a:r>
          </a:p>
          <a:p>
            <a:pPr marL="449263" indent="-449263" algn="just">
              <a:lnSpc>
                <a:spcPct val="120000"/>
              </a:lnSpc>
              <a:spcBef>
                <a:spcPts val="0"/>
              </a:spcBef>
              <a:spcAft>
                <a:spcPts val="1200"/>
              </a:spcAft>
              <a:buFont typeface="Wingdings" panose="05000000000000000000" pitchFamily="2" charset="2"/>
              <a:buChar char="v"/>
            </a:pPr>
            <a:r>
              <a:rPr lang="en-IN" sz="6400" dirty="0">
                <a:solidFill>
                  <a:schemeClr val="tx1"/>
                </a:solidFill>
                <a:latin typeface="Times New Roman" panose="02020603050405020304" pitchFamily="18" charset="0"/>
                <a:cs typeface="Times New Roman" panose="02020603050405020304" pitchFamily="18" charset="0"/>
              </a:rPr>
              <a:t> Chandra, </a:t>
            </a:r>
            <a:r>
              <a:rPr lang="en-IN" sz="6400" dirty="0" err="1">
                <a:solidFill>
                  <a:schemeClr val="tx1"/>
                </a:solidFill>
                <a:latin typeface="Times New Roman" panose="02020603050405020304" pitchFamily="18" charset="0"/>
                <a:cs typeface="Times New Roman" panose="02020603050405020304" pitchFamily="18" charset="0"/>
              </a:rPr>
              <a:t>Bipan</a:t>
            </a:r>
            <a:r>
              <a:rPr lang="en-IN" sz="6400" dirty="0">
                <a:solidFill>
                  <a:schemeClr val="tx1"/>
                </a:solidFill>
                <a:latin typeface="Times New Roman" panose="02020603050405020304" pitchFamily="18" charset="0"/>
                <a:cs typeface="Times New Roman" panose="02020603050405020304" pitchFamily="18" charset="0"/>
              </a:rPr>
              <a:t>. 2016. The Rise and Growth of Economic Nationalism. Har-Anand Publications Pvt Ltd.</a:t>
            </a:r>
          </a:p>
          <a:p>
            <a:pPr marL="449263" indent="-449263" algn="just">
              <a:lnSpc>
                <a:spcPct val="120000"/>
              </a:lnSpc>
              <a:spcBef>
                <a:spcPts val="0"/>
              </a:spcBef>
              <a:spcAft>
                <a:spcPts val="1200"/>
              </a:spcAft>
              <a:buFont typeface="Wingdings" panose="05000000000000000000" pitchFamily="2" charset="2"/>
              <a:buChar char="v"/>
            </a:pPr>
            <a:r>
              <a:rPr lang="en-IN" sz="6400" dirty="0" err="1">
                <a:solidFill>
                  <a:schemeClr val="tx1"/>
                </a:solidFill>
                <a:latin typeface="Times New Roman" panose="02020603050405020304" pitchFamily="18" charset="0"/>
                <a:cs typeface="Times New Roman" panose="02020603050405020304" pitchFamily="18" charset="0"/>
              </a:rPr>
              <a:t>Dutt</a:t>
            </a:r>
            <a:r>
              <a:rPr lang="en-IN" sz="6400" dirty="0">
                <a:solidFill>
                  <a:schemeClr val="tx1"/>
                </a:solidFill>
                <a:latin typeface="Times New Roman" panose="02020603050405020304" pitchFamily="18" charset="0"/>
                <a:cs typeface="Times New Roman" panose="02020603050405020304" pitchFamily="18" charset="0"/>
              </a:rPr>
              <a:t>, R.C. (1901).op. cit., p. xxv.</a:t>
            </a:r>
          </a:p>
          <a:p>
            <a:pPr marL="449263" indent="-449263" algn="just">
              <a:lnSpc>
                <a:spcPct val="120000"/>
              </a:lnSpc>
              <a:spcBef>
                <a:spcPts val="0"/>
              </a:spcBef>
              <a:spcAft>
                <a:spcPts val="1200"/>
              </a:spcAft>
              <a:buFont typeface="Wingdings" panose="05000000000000000000" pitchFamily="2" charset="2"/>
              <a:buChar char="v"/>
            </a:pPr>
            <a:r>
              <a:rPr lang="en-IN" sz="6400" dirty="0">
                <a:solidFill>
                  <a:schemeClr val="tx1"/>
                </a:solidFill>
                <a:latin typeface="Times New Roman" panose="02020603050405020304" pitchFamily="18" charset="0"/>
                <a:cs typeface="Times New Roman" panose="02020603050405020304" pitchFamily="18" charset="0"/>
              </a:rPr>
              <a:t>Indian Economy on the Eve of Independence., NCERT, Book for Class 11 Economics Chapter 1.   </a:t>
            </a:r>
          </a:p>
          <a:p>
            <a:pPr>
              <a:lnSpc>
                <a:spcPct val="120000"/>
              </a:lnSpc>
              <a:spcBef>
                <a:spcPts val="0"/>
              </a:spcBef>
              <a:spcAft>
                <a:spcPts val="1200"/>
              </a:spcAft>
              <a:buFont typeface="Wingdings" panose="05000000000000000000" pitchFamily="2" charset="2"/>
              <a:buChar char="Ø"/>
            </a:pPr>
            <a:endParaRPr lang="en-IN" dirty="0"/>
          </a:p>
        </p:txBody>
      </p:sp>
    </p:spTree>
    <p:extLst>
      <p:ext uri="{BB962C8B-B14F-4D97-AF65-F5344CB8AC3E}">
        <p14:creationId xmlns:p14="http://schemas.microsoft.com/office/powerpoint/2010/main" val="1587990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BA2E41-0CEF-4176-9D51-D76CF31CAD04}"/>
              </a:ext>
            </a:extLst>
          </p:cNvPr>
          <p:cNvPicPr>
            <a:picLocks noChangeAspect="1"/>
          </p:cNvPicPr>
          <p:nvPr/>
        </p:nvPicPr>
        <p:blipFill>
          <a:blip r:embed="rId2"/>
          <a:stretch>
            <a:fillRect/>
          </a:stretch>
        </p:blipFill>
        <p:spPr>
          <a:xfrm>
            <a:off x="0" y="-1"/>
            <a:ext cx="12192000" cy="6364941"/>
          </a:xfrm>
          <a:prstGeom prst="rect">
            <a:avLst/>
          </a:prstGeom>
        </p:spPr>
      </p:pic>
      <p:pic>
        <p:nvPicPr>
          <p:cNvPr id="1026" name="Picture 2" descr="Thank You Images – Browse 165,581 Stock Photos, Vectors, and Video | Adobe  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468" y="1004046"/>
            <a:ext cx="7709642" cy="3272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49016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2181</TotalTime>
  <Words>3146</Words>
  <Application>Microsoft Office PowerPoint</Application>
  <PresentationFormat>Widescreen</PresentationFormat>
  <Paragraphs>259</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Times New Roman</vt:lpstr>
      <vt:lpstr>Wingdings</vt:lpstr>
      <vt:lpstr>Retrospect</vt:lpstr>
      <vt:lpstr>The Urge and Struggle to Establish Science Based  Swadeshi Industries  </vt:lpstr>
      <vt:lpstr>CONTENT</vt:lpstr>
      <vt:lpstr>INTRODUCTION</vt:lpstr>
      <vt:lpstr> OBJECTIVES</vt:lpstr>
      <vt:lpstr>PRE- COLONIAL PERIOD </vt:lpstr>
      <vt:lpstr>World Famous Indian Metallurgy  Work</vt:lpstr>
      <vt:lpstr>Traditional Health Care System In Ancient India</vt:lpstr>
      <vt:lpstr>COLONIAL PERIOD</vt:lpstr>
      <vt:lpstr>Agriculture Sector</vt:lpstr>
      <vt:lpstr>Trade</vt:lpstr>
      <vt:lpstr>SWADESHI MOVEMENT : The vision of economic independence during colonial period  </vt:lpstr>
      <vt:lpstr>Partition of Bengal  </vt:lpstr>
      <vt:lpstr>PowerPoint Presentation</vt:lpstr>
      <vt:lpstr>Bengal Chemical and Pharmaceutical Works Ltd.</vt:lpstr>
      <vt:lpstr>PowerPoint Presentation</vt:lpstr>
      <vt:lpstr>PowerPoint Presentation</vt:lpstr>
      <vt:lpstr> Calcutta Chemical by Khagendra Chandra Das </vt:lpstr>
      <vt:lpstr>Today’s Company Status and Product Range</vt:lpstr>
      <vt:lpstr>TATA  Group by JRD TATA </vt:lpstr>
      <vt:lpstr>PowerPoint Presentation</vt:lpstr>
      <vt:lpstr>CONCLUSION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Theme: Swadeshi Industries in Colonial Time  Title: The Urge to Establish Science Based Swadeshi Industries: Struggle and Contribution</dc:title>
  <dc:creator>ACER</dc:creator>
  <cp:lastModifiedBy>ACER</cp:lastModifiedBy>
  <cp:revision>336</cp:revision>
  <cp:lastPrinted>2023-05-07T06:41:12Z</cp:lastPrinted>
  <dcterms:created xsi:type="dcterms:W3CDTF">2022-02-24T04:46:44Z</dcterms:created>
  <dcterms:modified xsi:type="dcterms:W3CDTF">2023-05-07T06:43:33Z</dcterms:modified>
</cp:coreProperties>
</file>