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1" r:id="rId5"/>
    <p:sldId id="293" r:id="rId6"/>
    <p:sldId id="300" r:id="rId7"/>
    <p:sldId id="298" r:id="rId8"/>
    <p:sldId id="301" r:id="rId9"/>
    <p:sldId id="307" r:id="rId10"/>
    <p:sldId id="303" r:id="rId11"/>
    <p:sldId id="308" r:id="rId12"/>
    <p:sldId id="305" r:id="rId13"/>
    <p:sldId id="289" r:id="rId14"/>
    <p:sldId id="291" r:id="rId15"/>
    <p:sldId id="29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45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1E1960-9C26-4AA7-86DD-D5E72FE57A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D136A0-FDAB-4504-B6DB-8E625FE1BD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75392-46E4-427D-AAE3-0103DA67AC56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43333-3BB2-407F-8E19-1C8E11EE18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84B45-6E65-45EA-99EE-7EE8CAEF1F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6FD29-2189-4955-B21E-16A009719D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60481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3719F-D0E6-4ABD-942B-5DD72A3CD9E3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A0281-C884-4471-94D5-39F297ACC7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43121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EC0E-C159-4DE4-9E1A-286DFE911E1E}" type="datetime1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54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B15-E3E1-4A0F-A9E1-54B9734FFEA9}" type="datetime1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63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194E9-7560-4A84-B25C-A2F4FFFBD984}" type="datetime1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839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B38E-A646-44E6-B3D8-16BFCAFDB63D}" type="datetime1">
              <a:rPr lang="en-IN" smtClean="0"/>
              <a:t>07-05-2023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369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18384-73C5-4BED-B50F-25475B412422}" type="datetime1">
              <a:rPr lang="en-IN" smtClean="0"/>
              <a:t>07-05-2023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138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44B7-4275-4D88-9F2E-74EE220D8B99}" type="datetime1">
              <a:rPr lang="en-IN" smtClean="0"/>
              <a:t>07-05-2023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6972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ED35-5CAF-44D0-AA03-EFCEA6A97978}" type="datetime1">
              <a:rPr lang="en-IN" smtClean="0"/>
              <a:t>07-05-2023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IN"/>
              <a:t>www.samvetbharat.org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045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A8C12F4-8D3F-4EE6-B1CF-EF07B4E5DEDE}" type="datetime1">
              <a:rPr lang="en-IN" smtClean="0"/>
              <a:t>07-05-2023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IN"/>
              <a:t>www.samvetbharat.org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563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6303-A70F-41B7-B08D-00823F04FE01}" type="datetime1">
              <a:rPr lang="en-IN" smtClean="0"/>
              <a:t>07-05-2023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2557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9A2D-F46C-40F6-B295-473C67697AC6}" type="datetime1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517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A39D-A34E-430B-8862-B2EF2F44BE8F}" type="datetime1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901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CC72A2-090E-4B63-B6F2-7CFD0CDA40D7}" type="datetime1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IN"/>
              <a:t>www.samvetbharat.org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6AC889B-B16A-41EC-8EB6-B2C7183F71DB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15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anexpress.com/article/what-is/what-is-hydroxychloroquine-coronavirus-covid-19-6329181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674B-41F6-49F2-93BF-CC0E26265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526" y="116542"/>
            <a:ext cx="11610109" cy="1850803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Conference on Contribution of Acharya Prafulla Chandra Ray as Chemist and Freedom Fighter</a:t>
            </a:r>
            <a:b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Aug– 03</a:t>
            </a:r>
            <a:r>
              <a:rPr lang="en-IN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August, 2022</a:t>
            </a:r>
            <a:b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Sub-theme : Acharya’s Contribution to India’s Independence struggle</a:t>
            </a:r>
            <a:br>
              <a:rPr lang="en-I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0024F1-A27D-4843-B47E-577AA98C7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5412" y="4370292"/>
            <a:ext cx="9950823" cy="199538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IN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5600" b="1" cap="none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Presented By</a:t>
            </a:r>
          </a:p>
          <a:p>
            <a:pPr algn="ctr"/>
            <a:r>
              <a:rPr lang="en-IN" sz="7200" b="1" cap="none" spc="-50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Dr.</a:t>
            </a:r>
            <a:r>
              <a:rPr lang="en-IN" sz="7200" b="1" cap="none" spc="-5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IN" sz="7200" b="1" cap="none" spc="-50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Himanki</a:t>
            </a:r>
            <a:r>
              <a:rPr lang="en-IN" sz="7200" b="1" cap="none" spc="-5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en-IN" sz="7200" b="1" cap="none" spc="-50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Dabral</a:t>
            </a:r>
            <a:r>
              <a:rPr lang="en-IN" sz="7200" b="1" cap="none" spc="-5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IN" sz="7200" b="1" cap="none" spc="-5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1,2</a:t>
            </a:r>
            <a:r>
              <a:rPr lang="en-IN" sz="7200" b="1" cap="none" spc="-5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Mr. Ramesh Kumar Singh</a:t>
            </a:r>
            <a:r>
              <a:rPr lang="en-IN" sz="7200" b="1" cap="none" spc="-5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IN" sz="7200" b="1" cap="none" spc="-5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&amp; </a:t>
            </a:r>
            <a:r>
              <a:rPr lang="en-IN" sz="7200" b="1" cap="none" spc="-50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Dr.</a:t>
            </a:r>
            <a:r>
              <a:rPr lang="en-IN" sz="7200" b="1" cap="none" spc="-5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Anu Singh</a:t>
            </a:r>
            <a:r>
              <a:rPr lang="en-IN" sz="7200" b="1" cap="none" spc="-5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2,3</a:t>
            </a:r>
            <a:endParaRPr lang="en-IN" sz="7200" b="1" cap="none" spc="-50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4800" b="1" cap="none" spc="-5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en-IN" sz="4800" b="1" cap="none" spc="-5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Associate Professor, Department of Genetics &amp; Plant Breeding, School of Agricultural Sciences, Shri Guru Ram Rai University, Dehradun Uttarakhand, India</a:t>
            </a:r>
          </a:p>
          <a:p>
            <a:pPr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4800" b="1" cap="none" spc="-5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IN" sz="4800" b="1" cap="none" spc="-5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Samvetan Society for Social &amp; Scientific Research , Dehradun, Uttarakhand, India</a:t>
            </a:r>
          </a:p>
          <a:p>
            <a:pPr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4800" b="1" cap="none" spc="-5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  <a:r>
              <a:rPr lang="en-IN" sz="4800" b="1" cap="none" spc="-5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School of Biotechnology, Jawahar Lal Nehru University, New Delhi, India</a:t>
            </a:r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4800" b="1" cap="none" spc="-5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4800" b="1" cap="none" spc="-5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Corresponding Address : Samvet Bharat Under the aegis of Samvetan Society for Social &amp; Scientific Research, Dehradun(Uttarakhand)</a:t>
            </a:r>
          </a:p>
          <a:p>
            <a:pPr algn="ctr"/>
            <a:endParaRPr lang="en-IN" sz="5600" b="1" cap="none" spc="-5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en-IN" sz="2000" b="1" cap="none" spc="-5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en-IN" sz="20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1055" y="2690336"/>
            <a:ext cx="1113905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br>
              <a:rPr lang="en-IN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Acharya PC Ray: who used Science as a weapon to make India Independent </a:t>
            </a:r>
            <a:b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[Registration No: 193]</a:t>
            </a:r>
            <a:endParaRPr lang="en-IN" b="1" dirty="0">
              <a:solidFill>
                <a:srgbClr val="000099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70533-121D-453A-A9BE-D16F3FCA3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7" y="5043054"/>
            <a:ext cx="1213129" cy="12131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F21E7-3CEB-4D4D-A8A4-61EABD754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385" y="677905"/>
            <a:ext cx="1693831" cy="896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43A6C3-0ECA-4A88-923C-42D676B4B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4" y="5012746"/>
            <a:ext cx="1384464" cy="123346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E247D-B6E1-44DD-9D2B-6121DFC6E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z="1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14920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F6C36-E517-47A5-9536-D49FA94E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160" y="365125"/>
            <a:ext cx="8219440" cy="721995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CC4F9-EB20-41BD-9722-318697C67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987" y="1898248"/>
            <a:ext cx="10692693" cy="4305782"/>
          </a:xfrm>
        </p:spPr>
        <p:txBody>
          <a:bodyPr>
            <a:normAutofit fontScale="25000" lnSpcReduction="20000"/>
          </a:bodyPr>
          <a:lstStyle/>
          <a:p>
            <a:pPr marL="363538" indent="-363538" algn="just">
              <a:buFont typeface="Wingdings" panose="05000000000000000000" pitchFamily="2" charset="2"/>
              <a:buChar char="q"/>
            </a:pPr>
            <a:r>
              <a:rPr lang="en-IN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363538" indent="-363538" algn="just">
              <a:buFont typeface="Wingdings" panose="05000000000000000000" pitchFamily="2" charset="2"/>
              <a:buChar char="q"/>
            </a:pPr>
            <a:r>
              <a:rPr lang="en-IN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 Ray Early Years</a:t>
            </a:r>
          </a:p>
          <a:p>
            <a:pPr marL="803275" indent="-360363" algn="just">
              <a:buFont typeface="Wingdings" panose="05000000000000000000" pitchFamily="2" charset="2"/>
              <a:buChar char="§"/>
            </a:pPr>
            <a:r>
              <a:rPr lang="en-IN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Adolescent</a:t>
            </a:r>
          </a:p>
          <a:p>
            <a:pPr marL="803275" indent="-360363" algn="just">
              <a:buFont typeface="Wingdings" panose="05000000000000000000" pitchFamily="2" charset="2"/>
              <a:buChar char="§"/>
            </a:pPr>
            <a:r>
              <a:rPr lang="en-IN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Teenager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IN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Young PC Ray</a:t>
            </a:r>
          </a:p>
          <a:p>
            <a:pPr marL="803275" indent="-450850" algn="just">
              <a:buFont typeface="Wingdings" panose="05000000000000000000" pitchFamily="2" charset="2"/>
              <a:buChar char="§"/>
            </a:pPr>
            <a:r>
              <a:rPr lang="en-IN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Teacher  and Research Scientist</a:t>
            </a:r>
          </a:p>
          <a:p>
            <a:pPr marL="803275" indent="-450850" algn="just">
              <a:buFont typeface="Wingdings" panose="05000000000000000000" pitchFamily="2" charset="2"/>
              <a:buChar char="§"/>
            </a:pPr>
            <a:r>
              <a:rPr lang="en-IN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and Social Reformer</a:t>
            </a:r>
          </a:p>
          <a:p>
            <a:pPr marL="360363" indent="-360363" algn="just">
              <a:buFont typeface="Wingdings" panose="05000000000000000000" pitchFamily="2" charset="2"/>
              <a:buChar char="q"/>
            </a:pPr>
            <a:r>
              <a:rPr lang="en-IN" sz="80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Entrepreneur</a:t>
            </a:r>
          </a:p>
          <a:p>
            <a:pPr marL="360363" indent="-360363" algn="just">
              <a:buFont typeface="Wingdings" panose="05000000000000000000" pitchFamily="2" charset="2"/>
              <a:buChar char="q"/>
            </a:pPr>
            <a:r>
              <a:rPr lang="en-IN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vision towards modern India</a:t>
            </a:r>
          </a:p>
          <a:p>
            <a:pPr marL="360363" indent="-360363" algn="just">
              <a:buFont typeface="Wingdings" panose="05000000000000000000" pitchFamily="2" charset="2"/>
              <a:buChar char="q"/>
            </a:pPr>
            <a:r>
              <a:rPr lang="en-IN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marL="360363" indent="-360363" algn="just">
              <a:buFont typeface="Wingdings" panose="05000000000000000000" pitchFamily="2" charset="2"/>
              <a:buChar char="q"/>
            </a:pPr>
            <a:r>
              <a:rPr lang="en-IN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sz="7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buFont typeface="Wingdings" panose="05000000000000000000" pitchFamily="2" charset="2"/>
              <a:buChar char="q"/>
            </a:pPr>
            <a:endParaRPr lang="en-IN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solidFill>
                <a:schemeClr val="tx1"/>
              </a:solidFill>
            </a:endParaRPr>
          </a:p>
          <a:p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83F27-5F5A-4BC7-BC8D-760EE8085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z="1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161214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BFE1-9D0E-4C6C-8497-E91C90B96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451" y="819441"/>
            <a:ext cx="6991097" cy="428363"/>
          </a:xfrm>
        </p:spPr>
        <p:txBody>
          <a:bodyPr>
            <a:no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&amp; PURPOSE OF THE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130D6-96BF-40F0-8F5C-BAFCB3C7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17" y="2252291"/>
            <a:ext cx="7515505" cy="3359615"/>
          </a:xfrm>
        </p:spPr>
        <p:txBody>
          <a:bodyPr>
            <a:noAutofit/>
          </a:bodyPr>
          <a:lstStyle/>
          <a:p>
            <a:pPr marL="263525" indent="-263525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Acharya Prafulla Chandra Ray – A sage-scientist and a patriot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who led India towards modern chemistry.</a:t>
            </a:r>
          </a:p>
          <a:p>
            <a:pPr marL="263525" indent="-263525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Father of Chemical Sciences “ Master of Nitrites.”</a:t>
            </a:r>
          </a:p>
          <a:p>
            <a:pPr marL="263525" indent="-263525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educationist, historian and entrepreneur.</a:t>
            </a:r>
          </a:p>
          <a:p>
            <a:pPr marL="263525" indent="-263525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 behind the first swadeshi pharmaceutical and chemical industry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“Bengal Chemical Works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1892.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021D09-2882-4CCD-9E6A-D0FC373E5D46}"/>
              </a:ext>
            </a:extLst>
          </p:cNvPr>
          <p:cNvSpPr txBox="1"/>
          <p:nvPr/>
        </p:nvSpPr>
        <p:spPr>
          <a:xfrm>
            <a:off x="8048731" y="5357116"/>
            <a:ext cx="3961734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Fig.1.  Acharya Prafulla Chandra Ray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8C4704-6D9F-4BCD-BC05-6E334584E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31" y="1999129"/>
            <a:ext cx="3961734" cy="327856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6BC25-7CB5-4C54-A6DE-D374E5E3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2250370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89291-6EC5-4B79-B5B4-713A0321C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360864"/>
            <a:ext cx="10515600" cy="442700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His – Early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F02F5-FA81-4B11-932B-73B7C7F59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71" y="1897811"/>
            <a:ext cx="7449184" cy="4028536"/>
          </a:xfrm>
        </p:spPr>
        <p:txBody>
          <a:bodyPr>
            <a:normAutofit fontScale="92500" lnSpcReduction="20000"/>
          </a:bodyPr>
          <a:lstStyle/>
          <a:p>
            <a:pPr marL="263525" indent="-263525" algn="just">
              <a:buFont typeface="Wingdings" panose="05000000000000000000" pitchFamily="2" charset="2"/>
              <a:buChar char="q"/>
            </a:pP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Born on </a:t>
            </a: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2nd August, 1861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village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Raruli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Khulna District of Bengal.</a:t>
            </a:r>
          </a:p>
          <a:p>
            <a:pPr marL="263525" indent="-263525" algn="just">
              <a:buFont typeface="Wingdings" panose="05000000000000000000" pitchFamily="2" charset="2"/>
              <a:buChar char="q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father Shri </a:t>
            </a: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Harish Chandra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a landlord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the cultural and intellectual leaders of those days in Bengal.</a:t>
            </a:r>
          </a:p>
          <a:p>
            <a:pPr marL="263525" indent="-263525" algn="just">
              <a:buFont typeface="Wingdings" panose="05000000000000000000" pitchFamily="2" charset="2"/>
              <a:buChar char="q"/>
            </a:pPr>
            <a:r>
              <a:rPr lang="en-US" sz="2200" dirty="0"/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Prafulla’s mother, Smt.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Bhuban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Mohini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Devi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also an accomplished lady of enlightened views.</a:t>
            </a:r>
          </a:p>
          <a:p>
            <a:pPr marL="263525" indent="-263525" algn="just">
              <a:buFont typeface="Wingdings" panose="05000000000000000000" pitchFamily="2" charset="2"/>
              <a:buChar char="q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an education-loving and cultured family atmosphere influenced Prafulla Chandra’s character greatly in its formative years</a:t>
            </a:r>
          </a:p>
          <a:p>
            <a:pPr marL="263525" indent="-263525" algn="just">
              <a:buFont typeface="Wingdings" panose="05000000000000000000" pitchFamily="2" charset="2"/>
              <a:buChar char="q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Prafulla Chandra started his education in the school founded by his father.</a:t>
            </a:r>
          </a:p>
          <a:p>
            <a:pPr marL="263525" indent="-263525" algn="just">
              <a:buFont typeface="Wingdings" panose="05000000000000000000" pitchFamily="2" charset="2"/>
              <a:buChar char="q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Shifted to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 School in 1870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Calcutta for Higher Education.</a:t>
            </a:r>
          </a:p>
          <a:p>
            <a:pPr marL="263525" indent="-263525" algn="just">
              <a:buFont typeface="Wingdings" panose="05000000000000000000" pitchFamily="2" charset="2"/>
              <a:buChar char="q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1874 affected with a virulent type of dysentery and forced return to his village.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FE54C8-7E6C-481D-96DC-59C8DC698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310" y="1785668"/>
            <a:ext cx="3736340" cy="32935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2B7400-D571-422E-B412-28DBA694D32F}"/>
              </a:ext>
            </a:extLst>
          </p:cNvPr>
          <p:cNvSpPr/>
          <p:nvPr/>
        </p:nvSpPr>
        <p:spPr>
          <a:xfrm>
            <a:off x="8322308" y="5138524"/>
            <a:ext cx="3736341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Fig.2</a:t>
            </a:r>
          </a:p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Acharya Prafulla Chandra Ray</a:t>
            </a:r>
            <a:r>
              <a:rPr lang="en-IN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88837" y="1007712"/>
            <a:ext cx="79895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an Adolescent: Upbringing in a patriotic environment</a:t>
            </a:r>
            <a:endParaRPr lang="en-IN" sz="2400" dirty="0">
              <a:solidFill>
                <a:srgbClr val="000099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137AE-996B-46B4-AC99-CA0470D77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2011022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ECB54-03E2-4EBB-9BB4-D084F8C2F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964" y="2286001"/>
            <a:ext cx="8050306" cy="3194644"/>
          </a:xfrm>
        </p:spPr>
        <p:txBody>
          <a:bodyPr>
            <a:normAutofit/>
          </a:bodyPr>
          <a:lstStyle/>
          <a:p>
            <a:pPr marL="360363" indent="-277813" algn="just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joined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Metropolitan College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Vidyasagar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College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institute.</a:t>
            </a:r>
          </a:p>
          <a:p>
            <a:pPr marL="360363" indent="-277813" algn="just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patriot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Surendra Nath Banerjee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instilled in him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sense of nationalism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-277813" algn="just">
              <a:buFont typeface="Wingdings" panose="05000000000000000000" pitchFamily="2" charset="2"/>
              <a:buChar char="q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Excited by the exposure at the Presidency College and built a  small laboratory in his house.</a:t>
            </a:r>
          </a:p>
          <a:p>
            <a:pPr marL="360363" indent="-277813" algn="just">
              <a:buFont typeface="Wingdings" panose="05000000000000000000" pitchFamily="2" charset="2"/>
              <a:buChar char="q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science and technology key to country freedom and progress.</a:t>
            </a: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FFC92B-A739-4CEF-BD41-76CD97C40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48" y="2666549"/>
            <a:ext cx="2638533" cy="29678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560A4C-69EF-4696-B092-8767A4567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016" y="141831"/>
            <a:ext cx="1879166" cy="21441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7B9C52-2DB1-43AB-8F76-04C9CD07C786}"/>
              </a:ext>
            </a:extLst>
          </p:cNvPr>
          <p:cNvSpPr/>
          <p:nvPr/>
        </p:nvSpPr>
        <p:spPr>
          <a:xfrm>
            <a:off x="9180576" y="5730169"/>
            <a:ext cx="2528805" cy="500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Fig.4  Vidyasagar College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D85770-6AFF-4DE2-AC2A-7B4DBF991A04}"/>
              </a:ext>
            </a:extLst>
          </p:cNvPr>
          <p:cNvSpPr/>
          <p:nvPr/>
        </p:nvSpPr>
        <p:spPr>
          <a:xfrm>
            <a:off x="8923852" y="1974252"/>
            <a:ext cx="2785529" cy="623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Fig.3. Surendra Nath Banerjee</a:t>
            </a:r>
          </a:p>
        </p:txBody>
      </p:sp>
      <p:sp>
        <p:nvSpPr>
          <p:cNvPr id="2" name="Rectangle 1"/>
          <p:cNvSpPr/>
          <p:nvPr/>
        </p:nvSpPr>
        <p:spPr>
          <a:xfrm>
            <a:off x="1223343" y="875207"/>
            <a:ext cx="7632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a Teenager: Inculcation of Scientific Temperament</a:t>
            </a:r>
            <a:endParaRPr lang="en-IN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FBE9F-94C4-4D2C-A40E-9F3825961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1660941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92DEE-7EAE-4D49-85FD-8BBD9C9F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698" y="792427"/>
            <a:ext cx="7801791" cy="74845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Young P C Ray: Rising of a Patriot</a:t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CD564-7CA9-4C37-A6DD-39BD2245C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655" y="1655181"/>
            <a:ext cx="7894617" cy="4476678"/>
          </a:xfrm>
        </p:spPr>
        <p:txBody>
          <a:bodyPr>
            <a:normAutofit fontScale="55000" lnSpcReduction="20000"/>
          </a:bodyPr>
          <a:lstStyle/>
          <a:p>
            <a:pPr marL="263525" indent="-263525" algn="just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IN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Earned his Bachelor degree in sciences in 1885 and D. Sc in 1887 from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Edinburgh University </a:t>
            </a:r>
            <a:r>
              <a:rPr lang="en-IN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Britain.</a:t>
            </a:r>
            <a:endParaRPr lang="en-US" sz="3200" b="1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3525" indent="-263525" algn="just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Participated in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essay competition on topic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“India before and after Mutiny”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got published in 1886 in Scottish newspaper</a:t>
            </a:r>
            <a: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appeal Indian Students to take step to free India from colonial bondage.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3525" indent="-263525" algn="just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Highlighted lamentable </a:t>
            </a:r>
            <a:r>
              <a:rPr lang="en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 of India due to England,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Indian government is a tax squeezing machinery.</a:t>
            </a:r>
          </a:p>
          <a:p>
            <a:pPr marL="263525" indent="-263525" algn="just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burden  imposed upon the Indian taxpayer in the form of an increased duty on salt.</a:t>
            </a:r>
          </a:p>
          <a:p>
            <a:pPr marL="0" indent="0" algn="just">
              <a:lnSpc>
                <a:spcPct val="160000"/>
              </a:lnSpc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18DEE-BB59-4349-9480-BE440A369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865" y="2000250"/>
            <a:ext cx="3395664" cy="36412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D94982-D39F-4A64-AB76-6BEAEC97EF8B}"/>
              </a:ext>
            </a:extLst>
          </p:cNvPr>
          <p:cNvSpPr/>
          <p:nvPr/>
        </p:nvSpPr>
        <p:spPr>
          <a:xfrm>
            <a:off x="8596991" y="5755821"/>
            <a:ext cx="3151415" cy="243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Fig.5 </a:t>
            </a:r>
            <a:r>
              <a:rPr lang="en-IN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Wriiten</a:t>
            </a:r>
            <a:r>
              <a:rPr lang="en-IN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by PC Ray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45582-FB3B-4C93-BE7C-0029CCAAF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27985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16CAA-2A87-45EF-91DC-1DFE790FC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845" y="922564"/>
            <a:ext cx="11617494" cy="46536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Teacher  and Research Scientist: Vision for Development and Freedom of the 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7B793-261B-4D01-903F-1B3B814B6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845" y="1410020"/>
            <a:ext cx="7192919" cy="4471939"/>
          </a:xfrm>
        </p:spPr>
        <p:txBody>
          <a:bodyPr>
            <a:noAutofit/>
          </a:bodyPr>
          <a:lstStyle/>
          <a:p>
            <a:pPr marL="263525" indent="-263525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IN" sz="1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1888 appointed as teacher at Presidency College, Calcutta </a:t>
            </a:r>
            <a:r>
              <a:rPr lang="en-US" sz="1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 a salary of Rs. 250/ month.</a:t>
            </a:r>
          </a:p>
          <a:p>
            <a:pPr marL="263525" indent="-263525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IN" sz="1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realized  that ‘science’ is the instrument for national reconstruction and envisioned a glorious India through an indigenously developed science and making India Industrially sufficient, especially in the field of pharmaceuticals and chemicals.</a:t>
            </a:r>
          </a:p>
          <a:p>
            <a:pPr marL="263525" indent="-263525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Build  first research laboratory at Presidency College.</a:t>
            </a:r>
          </a:p>
          <a:p>
            <a:pPr marL="263525" indent="-263525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patriotic zeal undertake the most painstaking work of collecting materials on the history of ancient Indian chemistry “ History of Hindu Chemistry.”</a:t>
            </a:r>
          </a:p>
          <a:p>
            <a:pPr marL="263525" indent="-263525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Indian scientist to be nominated for FRS in 1912.</a:t>
            </a:r>
          </a:p>
          <a:p>
            <a:pPr marL="263525" indent="-263525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election to  FRS  supporter of Gandhi Non-cooperation movement.</a:t>
            </a:r>
          </a:p>
          <a:p>
            <a:pPr marL="263525" indent="-263525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CV Raman was elected FRS in 1924 before the discovery of Raman effect, which brought him the Nobel Prize in 1930.</a:t>
            </a:r>
          </a:p>
          <a:p>
            <a:pPr marL="263525" indent="-263525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en-US" sz="1800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6BC248-1A87-4FEE-B073-7FA849463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621" y="1878600"/>
            <a:ext cx="2163535" cy="32420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874317-57BB-4D7E-9716-38E7D2191FE9}"/>
              </a:ext>
            </a:extLst>
          </p:cNvPr>
          <p:cNvSpPr/>
          <p:nvPr/>
        </p:nvSpPr>
        <p:spPr>
          <a:xfrm>
            <a:off x="7862207" y="5261881"/>
            <a:ext cx="3913132" cy="349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Fig.6 A Young PC Ray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68560E-FD10-49AB-9744-1BDF8A99D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91" y="1878600"/>
            <a:ext cx="2341603" cy="324204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3AA2BB-8B20-4562-837D-9FEB22F7A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262418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68813-D0B0-41CB-AA81-7D902D4A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88906"/>
            <a:ext cx="10058400" cy="748454"/>
          </a:xfrm>
        </p:spPr>
        <p:txBody>
          <a:bodyPr>
            <a:norm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IN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Research Scientist: Presenting India on Global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0508B-F7D9-42B8-B95E-08BAFEC88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18302"/>
          </a:xfrm>
        </p:spPr>
        <p:txBody>
          <a:bodyPr>
            <a:normAutofit/>
          </a:bodyPr>
          <a:lstStyle/>
          <a:p>
            <a:pPr marL="363538" indent="-363538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as “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Father of Nitrites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research foundations in chemistry by his publication of mercurous nitrite.</a:t>
            </a:r>
          </a:p>
          <a:p>
            <a:pPr marL="363538" indent="-363538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of research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Isomorphous of Univalent mercury with silver decomposition of hyponitrous acid, Sublimation of Ammonium Nitrite in a Vacuum and Determination of the Vapour Density of Ammonium Nitrite.</a:t>
            </a:r>
          </a:p>
          <a:p>
            <a:pPr marL="363538" indent="-363538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Published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 research papers (about 60%)  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scientific journals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 Nature and the Journal of the Royal Society.</a:t>
            </a:r>
          </a:p>
          <a:p>
            <a:pPr marL="363538" indent="-363538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Published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 research papers 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international journals like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Royal Society of Edinburgh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Chemical Society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(London),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Zeitschrift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fur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anorganische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allge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meine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(Germany),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Annalen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Chemie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(Germany),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Indian Chemical Society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Themical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News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Nature. </a:t>
            </a:r>
          </a:p>
          <a:p>
            <a:pPr marL="363538" indent="-363538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buFont typeface="Wingdings" panose="05000000000000000000" pitchFamily="2" charset="2"/>
              <a:buChar char="Ø"/>
            </a:pPr>
            <a:endParaRPr lang="en-IN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buFont typeface="Wingdings" panose="05000000000000000000" pitchFamily="2" charset="2"/>
              <a:buChar char="Ø"/>
            </a:pPr>
            <a:endParaRPr lang="en-IN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buFont typeface="Wingdings" panose="05000000000000000000" pitchFamily="2" charset="2"/>
              <a:buChar char="Ø"/>
            </a:pPr>
            <a:endParaRPr lang="en-I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76C3BD-69EA-434E-BA50-596DA351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1311525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B45FC-432B-4669-B7AE-F44F8A2C9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64" y="614679"/>
            <a:ext cx="10740044" cy="74845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and Social Reformer: Creating Scientific Platforms for Indian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83C9C-8BE2-44DA-94FC-C61122E89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10" y="1737360"/>
            <a:ext cx="7349924" cy="4131734"/>
          </a:xfrm>
        </p:spPr>
        <p:txBody>
          <a:bodyPr>
            <a:normAutofit/>
          </a:bodyPr>
          <a:lstStyle/>
          <a:p>
            <a:pPr marL="360363" indent="-360363">
              <a:buFont typeface="Wingdings" panose="05000000000000000000" pitchFamily="2" charset="2"/>
              <a:buChar char="Ø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Took initiative to </a:t>
            </a: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the Indian Chemical Society.</a:t>
            </a:r>
          </a:p>
          <a:p>
            <a:pPr marL="360363" indent="-360363">
              <a:buFont typeface="Wingdings" panose="05000000000000000000" pitchFamily="2" charset="2"/>
              <a:buChar char="Ø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Published the first research journal in India, </a:t>
            </a: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Journal of the Indian Chemical Society.</a:t>
            </a:r>
          </a:p>
          <a:p>
            <a:pPr marL="360363" indent="-360363">
              <a:buFont typeface="Wingdings" panose="05000000000000000000" pitchFamily="2" charset="2"/>
              <a:buChar char="Ø"/>
            </a:pP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1912 as a representative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university of Calcutta </a:t>
            </a:r>
            <a:r>
              <a:rPr lang="en-IN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demanded proper recognition of the degree  of Indian  University </a:t>
            </a:r>
          </a:p>
          <a:p>
            <a:pPr marL="360363" indent="-360363" algn="just">
              <a:buFont typeface="Wingdings" panose="05000000000000000000" pitchFamily="2" charset="2"/>
              <a:buChar char="Ø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1919 he participated with </a:t>
            </a: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C.R. Das 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protest </a:t>
            </a: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Rowlett Act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IN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 can wait but  Swaraj cannot”.</a:t>
            </a:r>
          </a:p>
          <a:p>
            <a:pPr marL="360363" indent="-360363" algn="just">
              <a:buFont typeface="Wingdings" panose="05000000000000000000" pitchFamily="2" charset="2"/>
              <a:buChar char="Ø"/>
            </a:pPr>
            <a:r>
              <a:rPr lang="en-IN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National Council of Education, Bengal.</a:t>
            </a:r>
          </a:p>
          <a:p>
            <a:pPr marL="360363" indent="-360363" algn="just">
              <a:buFont typeface="Wingdings" panose="05000000000000000000" pitchFamily="2" charset="2"/>
              <a:buChar char="Ø"/>
            </a:pPr>
            <a:r>
              <a:rPr lang="en-I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Supported the cause of setting </a:t>
            </a: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schools and colleges</a:t>
            </a:r>
            <a:r>
              <a:rPr lang="en-IN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(1921-1926).</a:t>
            </a:r>
          </a:p>
          <a:p>
            <a:pPr marL="360363" indent="-360363" algn="just">
              <a:buFont typeface="Wingdings" panose="05000000000000000000" pitchFamily="2" charset="2"/>
              <a:buChar char="Ø"/>
            </a:pPr>
            <a:r>
              <a:rPr lang="en-IN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Opposed nationalism on the basis of religion.</a:t>
            </a:r>
            <a:endParaRPr lang="en-IN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850E5A-622F-466F-AA5F-BBBB372DE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278" y="1863524"/>
            <a:ext cx="3634451" cy="38659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CCFA1A-C222-45C3-B221-4A202C1FBC5F}"/>
              </a:ext>
            </a:extLst>
          </p:cNvPr>
          <p:cNvSpPr/>
          <p:nvPr/>
        </p:nvSpPr>
        <p:spPr>
          <a:xfrm>
            <a:off x="8102279" y="5729469"/>
            <a:ext cx="3545711" cy="5555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Fig.7 P.C. Ray admirer of Mahatma Gandhi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3A0EC7-460A-4244-B67A-E2177636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1033269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8FAE1-3770-4B79-889D-523C2547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693" y="218413"/>
            <a:ext cx="11031434" cy="717018"/>
          </a:xfrm>
        </p:spPr>
        <p:txBody>
          <a:bodyPr>
            <a:no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Entrepreneur: Initiatives for Self-Reliant India Before &amp; After Independence</a:t>
            </a:r>
            <a:br>
              <a:rPr lang="en-IN" sz="2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19D50-64D0-4323-9FE4-B751FFAF7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82" y="866652"/>
            <a:ext cx="6482443" cy="4097457"/>
          </a:xfrm>
        </p:spPr>
        <p:txBody>
          <a:bodyPr>
            <a:normAutofit fontScale="25000" lnSpcReduction="20000"/>
          </a:bodyPr>
          <a:lstStyle/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IN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Created a small lab by own savings with a capital of </a:t>
            </a:r>
            <a:r>
              <a:rPr lang="en-IN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 700.</a:t>
            </a:r>
          </a:p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IN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Started experimenting with</a:t>
            </a:r>
            <a:r>
              <a:rPr lang="en-IN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indigenous medicine. </a:t>
            </a:r>
          </a:p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IN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 to the foundation of first Indian Pharmaceutical Chemical industry </a:t>
            </a:r>
            <a:r>
              <a:rPr lang="en-IN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“Bengal Chemical Works</a:t>
            </a:r>
            <a:r>
              <a:rPr lang="en-IN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IN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1892 </a:t>
            </a:r>
            <a:r>
              <a:rPr lang="en-IN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became a limited company in 1902 </a:t>
            </a:r>
            <a:r>
              <a:rPr lang="en-IN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renamed as Bengal Chemical and Pharmaceutical Works Ltd (BCPWL).</a:t>
            </a:r>
          </a:p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IN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Gradually </a:t>
            </a:r>
            <a:r>
              <a:rPr lang="en-IN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laid the foundation of several other industries including the </a:t>
            </a:r>
            <a:r>
              <a:rPr lang="en-IN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Calcutta Pottery Works, Bengal Enamel Works, National Tannery Works, Bengal Steam Navigation Company.</a:t>
            </a:r>
          </a:p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IN" sz="6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efforts created a huge number of employment and raised the socio-economic status of Indians during the colonial period.</a:t>
            </a:r>
          </a:p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363538" algn="l"/>
              </a:tabLst>
            </a:pPr>
            <a:r>
              <a:rPr lang="en-IN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Replaced many British products with diverse product range and became a leading chemical and pharmaceutical company of our country.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1AAE6D-FA99-4E50-9A83-06E739EFEEFA}"/>
              </a:ext>
            </a:extLst>
          </p:cNvPr>
          <p:cNvSpPr/>
          <p:nvPr/>
        </p:nvSpPr>
        <p:spPr>
          <a:xfrm>
            <a:off x="7188532" y="4494459"/>
            <a:ext cx="4825090" cy="506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Fig.8 </a:t>
            </a:r>
          </a:p>
          <a:p>
            <a:pPr algn="ctr"/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P.C. Ray working in the BCPW laboratory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5FACA-91D8-46F8-AA7B-A169D4225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29" y="788894"/>
            <a:ext cx="2473940" cy="3641270"/>
          </a:xfrm>
          <a:prstGeom prst="rect">
            <a:avLst/>
          </a:prstGeom>
        </p:spPr>
      </p:pic>
      <p:pic>
        <p:nvPicPr>
          <p:cNvPr id="6" name="image2.png">
            <a:extLst>
              <a:ext uri="{FF2B5EF4-FFF2-40B4-BE49-F238E27FC236}">
                <a16:creationId xmlns:a16="http://schemas.microsoft.com/office/drawing/2014/main" id="{06B6E84A-A967-4D41-8F6C-788A73C9D37E}"/>
              </a:ext>
            </a:extLst>
          </p:cNvPr>
          <p:cNvPicPr/>
          <p:nvPr/>
        </p:nvPicPr>
        <p:blipFill rotWithShape="1">
          <a:blip r:embed="rId3"/>
          <a:srcRect l="36630" b="10620"/>
          <a:stretch/>
        </p:blipFill>
        <p:spPr>
          <a:xfrm>
            <a:off x="9823368" y="788894"/>
            <a:ext cx="2065563" cy="3641270"/>
          </a:xfrm>
          <a:prstGeom prst="rect">
            <a:avLst/>
          </a:prstGeom>
          <a:ln/>
        </p:spPr>
      </p:pic>
      <p:sp>
        <p:nvSpPr>
          <p:cNvPr id="7" name="Rectangle 6"/>
          <p:cNvSpPr/>
          <p:nvPr/>
        </p:nvSpPr>
        <p:spPr>
          <a:xfrm>
            <a:off x="374073" y="5007791"/>
            <a:ext cx="1151485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363538" algn="l"/>
              </a:tabLst>
            </a:pPr>
            <a:r>
              <a:rPr lang="en-IN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of the main reason for the failure of swadeshi movement in 1905 was dependency on British chemical and pharmaceutical industries in India.</a:t>
            </a:r>
          </a:p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363538" algn="l"/>
              </a:tabLst>
            </a:pPr>
            <a:r>
              <a:rPr lang="en-IN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 Ray’s efforts during colonial period was the first step in making India self-reliant in the field of chemical and pharmaceutical industry.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DC7098-4233-4CCA-9214-E6CCDC85B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856635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9F7D9-B67E-42C0-A178-691D2726C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84729"/>
            <a:ext cx="8701144" cy="4784365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  <a:tabLst>
                <a:tab pos="363538" algn="l"/>
              </a:tabLst>
            </a:pP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Revolutionary in the garb of a scientist.</a:t>
            </a:r>
          </a:p>
          <a:p>
            <a:pPr marL="0" indent="0" algn="just">
              <a:buNone/>
              <a:tabLst>
                <a:tab pos="363538" algn="l"/>
              </a:tabLst>
            </a:pP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>
              <a:buFont typeface="Wingdings" panose="05000000000000000000" pitchFamily="2" charset="2"/>
              <a:buChar char="Ø"/>
              <a:tabLst>
                <a:tab pos="363538" algn="l"/>
              </a:tabLst>
            </a:pP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Assisted revolutionaries in preparing explosives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cause of Independence, Ray helped those involved in violent methods to make bombs and supplied them with acid,”</a:t>
            </a:r>
          </a:p>
          <a:p>
            <a:pPr marL="360363" indent="-360363" algn="just">
              <a:buFont typeface="Wingdings" panose="05000000000000000000" pitchFamily="2" charset="2"/>
              <a:buChar char="Ø"/>
              <a:tabLst>
                <a:tab pos="363538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led the administration to record his name as a “revolutionary in the garb of a scientist”.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24085A-16E9-404E-AD2F-A9C1AC02C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36211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39736-88B8-44D0-9872-E84FD23CF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482" y="349625"/>
            <a:ext cx="5665694" cy="639282"/>
          </a:xfrm>
        </p:spPr>
        <p:txBody>
          <a:bodyPr>
            <a:norm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vision towards modern India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3DDB7-EC7E-41F6-96FC-072845346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481" y="1219200"/>
            <a:ext cx="6771343" cy="4649894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  <a:tabLst>
                <a:tab pos="363538" algn="l"/>
              </a:tabLst>
            </a:pP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363538" algn="l"/>
              </a:tabLst>
            </a:pPr>
            <a:r>
              <a:rPr lang="en-IN" sz="2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IN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Today’s Status</a:t>
            </a:r>
          </a:p>
          <a:p>
            <a:pPr marL="363538" indent="-363538" algn="just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363538" algn="l"/>
              </a:tabLst>
            </a:pPr>
            <a:r>
              <a:rPr lang="en-IN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Bengal Chemicals is a trusted name in the field of Home Products, Pharmaceuticals and Chemicals with a rich heritage for more than 100 years giving annual turnover of </a:t>
            </a:r>
            <a:r>
              <a:rPr lang="en-IN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 50-100 crores.</a:t>
            </a:r>
          </a:p>
          <a:p>
            <a:pPr marL="363538" indent="-363538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the first wave of Covid came in India in 2020, there was a lack of resources to tackle the pandemic but within one year, India has become self-reliant in terms of ventilators, medicines, PPE kits, N-95 masks, testing labs for coronavirus, ICU beds, Corona-dedicated hospitals, medical oxygen etc.</a:t>
            </a:r>
          </a:p>
          <a:p>
            <a:pPr marL="363538" indent="-363538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 of a chloroquine similar drug as </a:t>
            </a:r>
            <a:r>
              <a:rPr lang="en-US" sz="6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hydroxychloroquine</a:t>
            </a:r>
            <a:r>
              <a:rPr lang="en-US" sz="6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used in corona treatment BCPL is back in the spotlight.</a:t>
            </a:r>
          </a:p>
          <a:p>
            <a:pPr marL="363538" indent="-363538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just 900 Metric Tones per day before January 2020, production of medical oxygen has now been increased to more than 9,000 MT per day, </a:t>
            </a:r>
          </a:p>
          <a:p>
            <a:pPr marL="363538" indent="-363538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than 20,000 ICU beds are being added across the country out of which 20 per cent will be pediatric ICU beds.</a:t>
            </a:r>
          </a:p>
          <a:p>
            <a:pPr marL="363538" indent="-363538" algn="just">
              <a:buFont typeface="Wingdings" panose="05000000000000000000" pitchFamily="2" charset="2"/>
              <a:buChar char="Ø"/>
              <a:tabLst>
                <a:tab pos="363538" algn="l"/>
              </a:tabLst>
            </a:pP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CB8B804-FCFF-49F0-8428-0F1D397D6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13570"/>
              </p:ext>
            </p:extLst>
          </p:nvPr>
        </p:nvGraphicFramePr>
        <p:xfrm>
          <a:off x="7028328" y="2330824"/>
          <a:ext cx="5032189" cy="3763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5535">
                  <a:extLst>
                    <a:ext uri="{9D8B030D-6E8A-4147-A177-3AD203B41FA5}">
                      <a16:colId xmlns:a16="http://schemas.microsoft.com/office/drawing/2014/main" val="1976978755"/>
                    </a:ext>
                  </a:extLst>
                </a:gridCol>
                <a:gridCol w="2646654">
                  <a:extLst>
                    <a:ext uri="{9D8B030D-6E8A-4147-A177-3AD203B41FA5}">
                      <a16:colId xmlns:a16="http://schemas.microsoft.com/office/drawing/2014/main" val="3346593816"/>
                    </a:ext>
                  </a:extLst>
                </a:gridCol>
              </a:tblGrid>
              <a:tr h="986207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Researchers/Founders / Directors</a:t>
                      </a:r>
                      <a:endParaRPr lang="en-IN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Established Institutions</a:t>
                      </a:r>
                      <a:endParaRPr lang="en-IN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84936"/>
                  </a:ext>
                </a:extLst>
              </a:tr>
              <a:tr h="986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Jnan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Chandra Ghosh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V Raman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IISc Bangalore, IIT Kharagpur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Nobel Laureate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191492"/>
                  </a:ext>
                </a:extLst>
              </a:tr>
              <a:tr h="895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Panchanan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Niyogi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Raja Manindra Chandra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78746"/>
                  </a:ext>
                </a:extLst>
              </a:tr>
              <a:tr h="895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Nil Ratan Dhar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Allahabad University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92271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04D2446-6C34-42E7-8BEE-D8474078CE01}"/>
              </a:ext>
            </a:extLst>
          </p:cNvPr>
          <p:cNvSpPr/>
          <p:nvPr/>
        </p:nvSpPr>
        <p:spPr>
          <a:xfrm>
            <a:off x="7646894" y="1857752"/>
            <a:ext cx="4150659" cy="352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Table.1 Renowned students of PC Ray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B64FD-3ABE-4E9C-B0A3-C1EDBC561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833205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DE367-E35B-4B09-84A9-6AE70D2AF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766" y="387323"/>
            <a:ext cx="6756400" cy="56959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IN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7B695-5F8C-4208-B094-2C7358AA4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14" y="1845733"/>
            <a:ext cx="11582400" cy="3443897"/>
          </a:xfrm>
        </p:spPr>
        <p:txBody>
          <a:bodyPr>
            <a:noAutofit/>
          </a:bodyPr>
          <a:lstStyle/>
          <a:p>
            <a:pPr marL="363538" indent="-363538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thought of </a:t>
            </a:r>
            <a:r>
              <a:rPr lang="en-IN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“Self-reliance”</a:t>
            </a:r>
            <a:r>
              <a:rPr lang="en-I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field of science during British rule encouraged  P.C. Ray to establish scientific institutions, laboratories and industries which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helped in overcoming the bottleneck of self-reliance. </a:t>
            </a:r>
            <a:endParaRPr lang="en-IN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Genesis of today’s ‘</a:t>
            </a:r>
            <a:r>
              <a:rPr lang="en-IN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in India’ </a:t>
            </a:r>
            <a:r>
              <a:rPr lang="en-I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‘Vocal for Local’ </a:t>
            </a:r>
            <a:r>
              <a:rPr lang="en-I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movement.</a:t>
            </a:r>
          </a:p>
          <a:p>
            <a:pPr marL="363538" indent="-363538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revive manufacturing sector, generate employment and growth of Indian economy.</a:t>
            </a:r>
          </a:p>
          <a:p>
            <a:pPr marL="363538" indent="-363538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 is expecting to raise the manufacturing sector by 12 to 14% by the end of 2022 and to generate 100 million jobs, increase manufacturing share of GDP by 25% and will build up the global competition of the Indian manufacturing sector.</a:t>
            </a:r>
          </a:p>
          <a:p>
            <a:pPr marL="363538" indent="-363538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that time PC Ray utilized science as a weapon to free India from colonial bondage , but this is also a high time that we should realize the adoption of only science technology will going to help us in building our nation self reliant.</a:t>
            </a:r>
          </a:p>
          <a:p>
            <a:pPr marL="363538" indent="-363538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sz="17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sz="1700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DA7FC4-D63F-4880-8BA5-04D089D9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1978947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FD661-E577-4868-82D0-4FDE9F995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37" y="504317"/>
            <a:ext cx="10058400" cy="807091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5B257-23CF-4736-9581-37D6D6818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460" y="1775864"/>
            <a:ext cx="10830823" cy="3558135"/>
          </a:xfrm>
        </p:spPr>
        <p:txBody>
          <a:bodyPr>
            <a:normAutofit fontScale="40000" lnSpcReduction="20000"/>
          </a:bodyPr>
          <a:lstStyle/>
          <a:p>
            <a:pPr marL="449263" indent="-449263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4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Appadorai</a:t>
            </a:r>
            <a:r>
              <a:rPr lang="en-IN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(1974). Documents on Political Thought in Modern India: Vol. 2. Oxford University Press.</a:t>
            </a:r>
          </a:p>
          <a:p>
            <a:pPr marL="449263" indent="-449263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4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Bayly</a:t>
            </a:r>
            <a:r>
              <a:rPr lang="en-IN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 A. (1986). The Origins of Swadeshi (Home Industry): Cloth and Indian Society, 1700–1930. Edited by Arjun Appadurai. Cambridge University Press.</a:t>
            </a:r>
          </a:p>
          <a:p>
            <a:pPr marL="449263" indent="-449263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Banerjee, S. (2011). Acharya Prafulla Chandra Ray: an epitome of scientiﬁc attitude and human values Breakthrough, 15 (1), 12-24.</a:t>
            </a:r>
          </a:p>
          <a:p>
            <a:pPr marL="449263" indent="-449263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4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Baul</a:t>
            </a:r>
            <a:r>
              <a:rPr lang="en-IN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D. (2022). The Swadeshi Movement. </a:t>
            </a:r>
            <a:r>
              <a:rPr lang="en-IN" sz="4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  <a:r>
              <a:rPr lang="en-IN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Policy Research, Institute of Lifelong Learning, University of Delhi New Delhi.</a:t>
            </a:r>
          </a:p>
          <a:p>
            <a:pPr marL="449263" indent="-449263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Chakraborty, S.(2012). Preserving P C Ray for Posterity from the Perspective of the Library &amp; Information Science Profession. </a:t>
            </a:r>
            <a:r>
              <a:rPr lang="en-IN" sz="4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Calcutta University Journal of information Studies,</a:t>
            </a:r>
            <a:r>
              <a:rPr lang="en-IN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 (</a:t>
            </a:r>
            <a:r>
              <a:rPr lang="en-IN" sz="4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1-9.</a:t>
            </a:r>
          </a:p>
          <a:p>
            <a:pPr marL="449263" indent="-449263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C91EC1-180A-419C-823B-E65C75A7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1587990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BA2E41-0CEF-4176-9D51-D76CF31CA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364941"/>
          </a:xfrm>
          <a:prstGeom prst="rect">
            <a:avLst/>
          </a:prstGeom>
        </p:spPr>
      </p:pic>
      <p:pic>
        <p:nvPicPr>
          <p:cNvPr id="1026" name="Picture 2" descr="Thank You Images – Browse 165,581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83" y="1458808"/>
            <a:ext cx="6302014" cy="267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36461F-3E3E-44FF-840B-ED9285F65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79" y="105720"/>
            <a:ext cx="1518736" cy="13530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9F3B05-53DA-439E-9FD1-82118F6853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3" y="4607533"/>
            <a:ext cx="1583317" cy="158331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39B25-38E1-4803-9B8C-A05B4900D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www.samvetbharat.org</a:t>
            </a:r>
          </a:p>
        </p:txBody>
      </p:sp>
    </p:spTree>
    <p:extLst>
      <p:ext uri="{BB962C8B-B14F-4D97-AF65-F5344CB8AC3E}">
        <p14:creationId xmlns:p14="http://schemas.microsoft.com/office/powerpoint/2010/main" val="301849016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4373</TotalTime>
  <Words>1771</Words>
  <Application>Microsoft Office PowerPoint</Application>
  <PresentationFormat>Widescreen</PresentationFormat>
  <Paragraphs>151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Calibri Light</vt:lpstr>
      <vt:lpstr>Times New Roman</vt:lpstr>
      <vt:lpstr>Wingdings</vt:lpstr>
      <vt:lpstr>Retrospect</vt:lpstr>
      <vt:lpstr>International Conference on Contribution of Acharya Prafulla Chandra Ray as Chemist and Freedom Fighter  2nd Aug– 03rd August, 2022   Sub-theme : Acharya’s Contribution to India’s Independence struggle  </vt:lpstr>
      <vt:lpstr>CONTENTS</vt:lpstr>
      <vt:lpstr>INTRODUCTION &amp; PURPOSE OF THE WORK</vt:lpstr>
      <vt:lpstr> His – Early Years</vt:lpstr>
      <vt:lpstr>PowerPoint Presentation</vt:lpstr>
      <vt:lpstr>The Young P C Ray: Rising of a Patriot </vt:lpstr>
      <vt:lpstr>As a Teacher  and Research Scientist: Vision for Development and Freedom of the Nation</vt:lpstr>
      <vt:lpstr> The Research Scientist: Presenting India on Global Platform</vt:lpstr>
      <vt:lpstr>Education and Social Reformer: Creating Scientific Platforms for Indian Students</vt:lpstr>
      <vt:lpstr>As Entrepreneur: Initiatives for Self-Reliant India Before &amp; After Independence </vt:lpstr>
      <vt:lpstr>PowerPoint Presentation</vt:lpstr>
      <vt:lpstr>His vision towards modern India</vt:lpstr>
      <vt:lpstr>CONCLUSION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on Theme: Swadeshi Industries in Colonial Time  Title: The Urge to Establish Science Based Swadeshi Industries: Struggle and Contribution</dc:title>
  <dc:creator>ACER</dc:creator>
  <cp:lastModifiedBy>ACER</cp:lastModifiedBy>
  <cp:revision>594</cp:revision>
  <cp:lastPrinted>2023-05-07T06:32:33Z</cp:lastPrinted>
  <dcterms:created xsi:type="dcterms:W3CDTF">2022-02-24T04:46:44Z</dcterms:created>
  <dcterms:modified xsi:type="dcterms:W3CDTF">2023-05-07T06:36:27Z</dcterms:modified>
</cp:coreProperties>
</file>